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71" r:id="rId3"/>
    <p:sldId id="272" r:id="rId4"/>
    <p:sldId id="273" r:id="rId5"/>
    <p:sldId id="274" r:id="rId6"/>
    <p:sldId id="261" r:id="rId7"/>
    <p:sldId id="262" r:id="rId8"/>
    <p:sldId id="263" r:id="rId9"/>
    <p:sldId id="264" r:id="rId10"/>
    <p:sldId id="265" r:id="rId11"/>
    <p:sldId id="266" r:id="rId12"/>
    <p:sldId id="275" r:id="rId13"/>
    <p:sldId id="276" r:id="rId14"/>
    <p:sldId id="277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78" r:id="rId24"/>
    <p:sldId id="289" r:id="rId25"/>
  </p:sldIdLst>
  <p:sldSz cx="24384000" cy="13716000"/>
  <p:notesSz cx="24384000" cy="13716000"/>
  <p:defaultTextStyle>
    <a:def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</a:defRPr>
    </a:defPPr>
    <a:lvl1pPr marL="0" marR="0" indent="0" algn="ctr" defTabSz="58420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sz="2600" b="0" i="0" u="none" strike="noStrike" cap="none" spc="77">
        <a:ln>
          <a:noFill/>
        </a:ln>
        <a:solidFill>
          <a:schemeClr val="accent1"/>
        </a:solidFill>
        <a:latin typeface="Founders Grotesk Text"/>
        <a:ea typeface="Founders Grotesk Text"/>
        <a:cs typeface="Founders Grotesk Text"/>
      </a:defRPr>
    </a:lvl1pPr>
    <a:lvl2pPr marL="0" marR="0" indent="457200" algn="ctr" defTabSz="58420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sz="2600" b="0" i="0" u="none" strike="noStrike" cap="none" spc="77">
        <a:ln>
          <a:noFill/>
        </a:ln>
        <a:solidFill>
          <a:schemeClr val="accent1"/>
        </a:solidFill>
        <a:latin typeface="Founders Grotesk Text"/>
        <a:ea typeface="Founders Grotesk Text"/>
        <a:cs typeface="Founders Grotesk Text"/>
      </a:defRPr>
    </a:lvl2pPr>
    <a:lvl3pPr marL="0" marR="0" indent="914400" algn="ctr" defTabSz="58420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sz="2600" b="0" i="0" u="none" strike="noStrike" cap="none" spc="77">
        <a:ln>
          <a:noFill/>
        </a:ln>
        <a:solidFill>
          <a:schemeClr val="accent1"/>
        </a:solidFill>
        <a:latin typeface="Founders Grotesk Text"/>
        <a:ea typeface="Founders Grotesk Text"/>
        <a:cs typeface="Founders Grotesk Text"/>
      </a:defRPr>
    </a:lvl3pPr>
    <a:lvl4pPr marL="0" marR="0" indent="1371600" algn="ctr" defTabSz="58420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sz="2600" b="0" i="0" u="none" strike="noStrike" cap="none" spc="77">
        <a:ln>
          <a:noFill/>
        </a:ln>
        <a:solidFill>
          <a:schemeClr val="accent1"/>
        </a:solidFill>
        <a:latin typeface="Founders Grotesk Text"/>
        <a:ea typeface="Founders Grotesk Text"/>
        <a:cs typeface="Founders Grotesk Text"/>
      </a:defRPr>
    </a:lvl4pPr>
    <a:lvl5pPr marL="0" marR="0" indent="1828800" algn="ctr" defTabSz="58420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sz="2600" b="0" i="0" u="none" strike="noStrike" cap="none" spc="77">
        <a:ln>
          <a:noFill/>
        </a:ln>
        <a:solidFill>
          <a:schemeClr val="accent1"/>
        </a:solidFill>
        <a:latin typeface="Founders Grotesk Text"/>
        <a:ea typeface="Founders Grotesk Text"/>
        <a:cs typeface="Founders Grotesk Text"/>
      </a:defRPr>
    </a:lvl5pPr>
    <a:lvl6pPr marL="0" marR="0" indent="2286000" algn="ctr" defTabSz="58420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sz="2600" b="0" i="0" u="none" strike="noStrike" cap="none" spc="77">
        <a:ln>
          <a:noFill/>
        </a:ln>
        <a:solidFill>
          <a:schemeClr val="accent1"/>
        </a:solidFill>
        <a:latin typeface="Founders Grotesk Text"/>
        <a:ea typeface="Founders Grotesk Text"/>
        <a:cs typeface="Founders Grotesk Text"/>
      </a:defRPr>
    </a:lvl6pPr>
    <a:lvl7pPr marL="0" marR="0" indent="2743200" algn="ctr" defTabSz="58420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sz="2600" b="0" i="0" u="none" strike="noStrike" cap="none" spc="77">
        <a:ln>
          <a:noFill/>
        </a:ln>
        <a:solidFill>
          <a:schemeClr val="accent1"/>
        </a:solidFill>
        <a:latin typeface="Founders Grotesk Text"/>
        <a:ea typeface="Founders Grotesk Text"/>
        <a:cs typeface="Founders Grotesk Text"/>
      </a:defRPr>
    </a:lvl7pPr>
    <a:lvl8pPr marL="0" marR="0" indent="3200400" algn="ctr" defTabSz="58420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sz="2600" b="0" i="0" u="none" strike="noStrike" cap="none" spc="77">
        <a:ln>
          <a:noFill/>
        </a:ln>
        <a:solidFill>
          <a:schemeClr val="accent1"/>
        </a:solidFill>
        <a:latin typeface="Founders Grotesk Text"/>
        <a:ea typeface="Founders Grotesk Text"/>
        <a:cs typeface="Founders Grotesk Text"/>
      </a:defRPr>
    </a:lvl8pPr>
    <a:lvl9pPr marL="0" marR="0" indent="3657600" algn="ctr" defTabSz="58420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sz="2600" b="0" i="0" u="none" strike="noStrike" cap="none" spc="77">
        <a:ln>
          <a:noFill/>
        </a:ln>
        <a:solidFill>
          <a:schemeClr val="accent1"/>
        </a:solidFill>
        <a:latin typeface="Founders Grotesk Text"/>
        <a:ea typeface="Founders Grotesk Text"/>
        <a:cs typeface="Founders Grotesk Text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00"/>
    <p:restoredTop sz="59256"/>
  </p:normalViewPr>
  <p:slideViewPr>
    <p:cSldViewPr>
      <p:cViewPr varScale="1">
        <p:scale>
          <a:sx n="30" d="100"/>
          <a:sy n="30" d="100"/>
        </p:scale>
        <p:origin x="2216" y="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0" name="Shape 170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endParaRPr/>
          </a:p>
        </p:txBody>
      </p:sp>
      <p:sp>
        <p:nvSpPr>
          <p:cNvPr id="177" name="Shape 177"/>
          <p:cNvSpPr>
            <a:spLocks noGrp="1"/>
          </p:cNvSpPr>
          <p:nvPr>
            <p:ph type="body" sz="quarter" idx="1"/>
          </p:nvPr>
        </p:nvSpPr>
        <p:spPr bwMode="auto">
          <a:prstGeom prst="rect">
            <a:avLst/>
          </a:prstGeom>
        </p:spPr>
        <p:txBody>
          <a:bodyPr/>
          <a:lstStyle/>
          <a:p>
            <a:r>
              <a:rPr lang="ro-RO" dirty="0"/>
              <a:t>Această prezentare este creată ca un instrument ajutător pentru orice instructor al Școlii de Sabat, care dorește să aibă o discuție eficientă cu grupul său, în timpul programului Școlii de Sabat. Mențiuni: </a:t>
            </a:r>
          </a:p>
          <a:p>
            <a:pPr marL="392490" indent="-392490">
              <a:buSzPct val="100000"/>
              <a:buAutoNum type="arabicPeriod"/>
            </a:pPr>
            <a:r>
              <a:rPr lang="ro-RO" dirty="0"/>
              <a:t>Dacă aveți propriul plan de discuții sau un alt instrument mai bun decât acesta, puteți să ignorați această prezentare. </a:t>
            </a:r>
          </a:p>
          <a:p>
            <a:pPr marL="392490" indent="-392490">
              <a:buSzPct val="100000"/>
              <a:buAutoNum type="arabicPeriod"/>
            </a:pPr>
            <a:r>
              <a:rPr lang="ro-RO" dirty="0"/>
              <a:t>Dacă îl vei folosi pe acesta și îl vei proiecta pe un ecran, nu uita să apeși pe butonul „Play” sau să folosești modul de prezentare, pentru a face animațiile disponibile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1772583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endParaRPr/>
          </a:p>
        </p:txBody>
      </p:sp>
      <p:sp>
        <p:nvSpPr>
          <p:cNvPr id="214" name="Shape 214"/>
          <p:cNvSpPr>
            <a:spLocks noGrp="1"/>
          </p:cNvSpPr>
          <p:nvPr>
            <p:ph type="body" sz="quarter" idx="1"/>
          </p:nvPr>
        </p:nvSpPr>
        <p:spPr bwMode="auto">
          <a:prstGeom prst="rect">
            <a:avLst/>
          </a:prstGeom>
        </p:spPr>
        <p:txBody>
          <a:bodyPr/>
          <a:lstStyle/>
          <a:p>
            <a:r>
              <a:rPr lang="ro-RO" dirty="0"/>
              <a:t>În</a:t>
            </a:r>
            <a:r>
              <a:rPr lang="ro-RO" baseline="0" dirty="0"/>
              <a:t> ultimele 5 minute, încercați să discutați cu membrii grupei diferite modalități de a împărtăși Evanghelia cu prietenii, vecinii, etc. Lăsați membrii să facă propuneri de inițiative misionare. Dacă nu fac propuneri, fiți pregătiți să sugerați câteva idei (vedeți următoarele două diapozitive).  </a:t>
            </a:r>
            <a:endParaRPr lang="en-GB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0" name="Shape 2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1322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9" name="Shape 1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o-RO" dirty="0"/>
              <a:t>Ca instructor</a:t>
            </a:r>
            <a:r>
              <a:rPr lang="ro-RO" baseline="0" dirty="0"/>
              <a:t> al grupei Școlii de Sabat, nu uitați să adresați fiecăruia un călduros „Bun venit”, inclusiv oaspeților (sau în mod deosebit lor): Și… zâmbiți! Un zâmbet poate fi recunoscut chiar și când purtați mască! (Dacă mai purtați încă).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8903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9" name="Shape 1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o-RO" dirty="0"/>
              <a:t>Invitați-i și încurajați-i pe membrii grupei dv. să împărtășească ceva din viața lor, din ultima săptămână! Experiențe sau evenimente pozitive ar putea încuraja pe cineva sau pe toată lumea. Experiențe sau evenimente negative ne-ar putea determina pe toți să ne rugăm.</a:t>
            </a:r>
          </a:p>
          <a:p>
            <a:r>
              <a:rPr lang="ro-RO" dirty="0"/>
              <a:t>(5-7 min.)</a:t>
            </a:r>
          </a:p>
        </p:txBody>
      </p:sp>
    </p:spTree>
    <p:extLst>
      <p:ext uri="{BB962C8B-B14F-4D97-AF65-F5344CB8AC3E}">
        <p14:creationId xmlns:p14="http://schemas.microsoft.com/office/powerpoint/2010/main" val="1671931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o-RO" dirty="0"/>
              <a:t>Dacă</a:t>
            </a:r>
            <a:r>
              <a:rPr lang="ro-RO" baseline="0" dirty="0"/>
              <a:t> grupa dv, are o listă de rugăciune, amintiți-le tuturor numele și problemele de pe listă</a:t>
            </a:r>
            <a:r>
              <a:rPr lang="en-GB" dirty="0"/>
              <a:t>. </a:t>
            </a:r>
            <a:r>
              <a:rPr lang="ro-RO" dirty="0"/>
              <a:t>Dacă nu</a:t>
            </a:r>
            <a:r>
              <a:rPr lang="ro-RO" baseline="0" dirty="0"/>
              <a:t> aveți o astfel de listă, poate veți propune grupei să facă una. Sau împărtășiți un nume din lista dv. personală de rugăciune și rugați pe cineva din grupă să </a:t>
            </a:r>
            <a:r>
              <a:rPr lang="ro-RO" dirty="0"/>
              <a:t>se roage</a:t>
            </a:r>
            <a:r>
              <a:rPr lang="ro-RO" baseline="0" dirty="0"/>
              <a:t> pentru acea persoană!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8587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6" name="Shape 2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o-RO" dirty="0"/>
              <a:t>Acum este timpul</a:t>
            </a:r>
            <a:r>
              <a:rPr lang="ro-RO" baseline="0" dirty="0"/>
              <a:t> să discutăm ideile principale ale lecției săptămânale. </a:t>
            </a:r>
            <a:r>
              <a:rPr lang="en-GB" dirty="0"/>
              <a:t>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body" sz="quarter" idx="1"/>
          </p:nvPr>
        </p:nvSpPr>
        <p:spPr bwMode="auto">
          <a:prstGeom prst="rect">
            <a:avLst/>
          </a:prstGeom>
        </p:spPr>
        <p:txBody>
          <a:bodyPr/>
          <a:lstStyle/>
          <a:p>
            <a:r>
              <a:rPr lang="ro-RO" dirty="0"/>
              <a:t>În</a:t>
            </a:r>
            <a:r>
              <a:rPr lang="ro-RO" baseline="0" dirty="0"/>
              <a:t> timpul discuției, luați-vă timp și pentru APLICAȚIE, nu doar pentru EXPLICAȚIE. Încercați să le echilibrați pe ambele! </a:t>
            </a:r>
            <a:endParaRPr lang="en-GB" dirty="0"/>
          </a:p>
          <a:p>
            <a:r>
              <a:rPr lang="en-GB" dirty="0"/>
              <a:t>*</a:t>
            </a:r>
            <a:r>
              <a:rPr lang="ro-RO" dirty="0"/>
              <a:t>Observați,</a:t>
            </a:r>
            <a:r>
              <a:rPr lang="ro-RO" baseline="0" dirty="0"/>
              <a:t> vă rog, că întrebarea de la  EXPLICAȚIE, la fiecare diapozitiv cu întrebări, va fi afișată automat (în modul de prezentare), dar pentru a prezenta întrebarea din APLICAȚIE, trebuie să faceți „click” (după care întrebarea de la EXPLICAȚIE se va estompa și va fi prezentată întrebarea de la aplicație). Motivul este pentru a le oferi timp membrilor ca să discute întrebările explicative și apoi să se concentreze doar asupra întrebării aplicative.</a:t>
            </a:r>
            <a:endParaRPr lang="en-GB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462144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38897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586523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userDrawn="1">
  <p:cSld name="Titl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Line"/>
          <p:cNvSpPr/>
          <p:nvPr/>
        </p:nvSpPr>
        <p:spPr bwMode="auto"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13" name="Autor și dată"/>
          <p:cNvSpPr txBox="1">
            <a:spLocks noGrp="1"/>
          </p:cNvSpPr>
          <p:nvPr>
            <p:ph type="body" sz="quarter" idx="21" hasCustomPrompt="1"/>
          </p:nvPr>
        </p:nvSpPr>
        <p:spPr bwMode="auto">
          <a:xfrm>
            <a:off x="571500" y="12269258"/>
            <a:ext cx="23235147" cy="555245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defRPr sz="2800" b="1" cap="all" spc="168">
                <a:solidFill>
                  <a:schemeClr val="accent4"/>
                </a:solidFill>
                <a:latin typeface="Founders Grotesk Condensed"/>
                <a:ea typeface="Founders Grotesk Condensed"/>
                <a:cs typeface="Founders Grotesk Condensed"/>
              </a:defRPr>
            </a:lvl1pPr>
          </a:lstStyle>
          <a:p>
            <a:pPr>
              <a:defRPr/>
            </a:pPr>
            <a:r>
              <a:t>Autor și dată </a:t>
            </a:r>
          </a:p>
        </p:txBody>
      </p:sp>
      <p:sp>
        <p:nvSpPr>
          <p:cNvPr id="14" name="Line"/>
          <p:cNvSpPr/>
          <p:nvPr/>
        </p:nvSpPr>
        <p:spPr bwMode="auto">
          <a:xfrm>
            <a:off x="635000" y="9443335"/>
            <a:ext cx="23114000" cy="63502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15" name="Titlu prezentare"/>
          <p:cNvSpPr txBox="1">
            <a:spLocks noGrp="1"/>
          </p:cNvSpPr>
          <p:nvPr>
            <p:ph type="title" hasCustomPrompt="1"/>
          </p:nvPr>
        </p:nvSpPr>
        <p:spPr bwMode="auto">
          <a:xfrm>
            <a:off x="571500" y="9525885"/>
            <a:ext cx="23235147" cy="2647065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15000" spc="-3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t>Titlu prezentare</a:t>
            </a:r>
          </a:p>
        </p:txBody>
      </p:sp>
      <p:sp>
        <p:nvSpPr>
          <p:cNvPr id="16" name="Body Level One…"/>
          <p:cNvSpPr txBox="1">
            <a:spLocks noGrp="1"/>
          </p:cNvSpPr>
          <p:nvPr>
            <p:ph type="body" sz="quarter" idx="1" hasCustomPrompt="1"/>
          </p:nvPr>
        </p:nvSpPr>
        <p:spPr bwMode="auto">
          <a:xfrm>
            <a:off x="571500" y="847716"/>
            <a:ext cx="23235147" cy="2324101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80000"/>
              </a:lnSpc>
              <a:defRPr spc="-78">
                <a:solidFill>
                  <a:schemeClr val="accent4"/>
                </a:solidFill>
                <a:latin typeface="Helvetica Neue"/>
                <a:ea typeface="Helvetica Neue"/>
                <a:cs typeface="Helvetica Neue"/>
              </a:defRPr>
            </a:lvl1pPr>
            <a:lvl2pPr defTabSz="825500">
              <a:lnSpc>
                <a:spcPct val="80000"/>
              </a:lnSpc>
              <a:defRPr spc="-78">
                <a:solidFill>
                  <a:schemeClr val="accent4"/>
                </a:solidFill>
                <a:latin typeface="Helvetica Neue"/>
                <a:ea typeface="Helvetica Neue"/>
                <a:cs typeface="Helvetica Neue"/>
              </a:defRPr>
            </a:lvl2pPr>
            <a:lvl3pPr defTabSz="825500">
              <a:lnSpc>
                <a:spcPct val="80000"/>
              </a:lnSpc>
              <a:defRPr spc="-78">
                <a:solidFill>
                  <a:schemeClr val="accent4"/>
                </a:solidFill>
                <a:latin typeface="Helvetica Neue"/>
                <a:ea typeface="Helvetica Neue"/>
                <a:cs typeface="Helvetica Neue"/>
              </a:defRPr>
            </a:lvl3pPr>
            <a:lvl4pPr defTabSz="825500">
              <a:lnSpc>
                <a:spcPct val="80000"/>
              </a:lnSpc>
              <a:defRPr spc="-78">
                <a:solidFill>
                  <a:schemeClr val="accent4"/>
                </a:solidFill>
                <a:latin typeface="Helvetica Neue"/>
                <a:ea typeface="Helvetica Neue"/>
                <a:cs typeface="Helvetica Neue"/>
              </a:defRPr>
            </a:lvl4pPr>
            <a:lvl5pPr defTabSz="825500">
              <a:lnSpc>
                <a:spcPct val="80000"/>
              </a:lnSpc>
              <a:defRPr spc="-78">
                <a:solidFill>
                  <a:schemeClr val="accent4"/>
                </a:solidFill>
                <a:latin typeface="Helvetica Neue"/>
                <a:ea typeface="Helvetica Neue"/>
                <a:cs typeface="Helvetica Neue"/>
              </a:defRPr>
            </a:lvl5pPr>
          </a:lstStyle>
          <a:p>
            <a:pPr>
              <a:defRPr/>
            </a:pPr>
            <a:r>
              <a:t>Subtitlu prezentare</a:t>
            </a:r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clarați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3" name="Line"/>
          <p:cNvSpPr/>
          <p:nvPr/>
        </p:nvSpPr>
        <p:spPr bwMode="auto"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114" name="Line"/>
          <p:cNvSpPr/>
          <p:nvPr/>
        </p:nvSpPr>
        <p:spPr bwMode="auto">
          <a:xfrm>
            <a:off x="639141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115" name="Body Level One…"/>
          <p:cNvSpPr txBox="1">
            <a:spLocks noGrp="1"/>
          </p:cNvSpPr>
          <p:nvPr>
            <p:ph type="body" sz="half" idx="1" hasCustomPrompt="1"/>
          </p:nvPr>
        </p:nvSpPr>
        <p:spPr bwMode="auto">
          <a:xfrm>
            <a:off x="571500" y="3898900"/>
            <a:ext cx="23236826" cy="5499100"/>
          </a:xfrm>
          <a:prstGeom prst="rect">
            <a:avLst/>
          </a:prstGeom>
        </p:spPr>
        <p:txBody>
          <a:bodyPr anchor="ctr"/>
          <a:lstStyle>
            <a:lvl1pPr defTabSz="825500">
              <a:lnSpc>
                <a:spcPct val="100000"/>
              </a:lnSpc>
              <a:defRPr sz="12000" spc="-239">
                <a:solidFill>
                  <a:schemeClr val="accent1"/>
                </a:solidFill>
                <a:latin typeface="Helvetica Neue"/>
                <a:ea typeface="Helvetica Neue"/>
                <a:cs typeface="Helvetica Neue"/>
              </a:defRPr>
            </a:lvl1pPr>
            <a:lvl2pPr defTabSz="825500">
              <a:lnSpc>
                <a:spcPct val="100000"/>
              </a:lnSpc>
              <a:defRPr sz="12000" spc="-239">
                <a:solidFill>
                  <a:schemeClr val="accent1"/>
                </a:solidFill>
                <a:latin typeface="Helvetica Neue"/>
                <a:ea typeface="Helvetica Neue"/>
                <a:cs typeface="Helvetica Neue"/>
              </a:defRPr>
            </a:lvl2pPr>
            <a:lvl3pPr defTabSz="825500">
              <a:lnSpc>
                <a:spcPct val="100000"/>
              </a:lnSpc>
              <a:defRPr sz="12000" spc="-239">
                <a:solidFill>
                  <a:schemeClr val="accent1"/>
                </a:solidFill>
                <a:latin typeface="Helvetica Neue"/>
                <a:ea typeface="Helvetica Neue"/>
                <a:cs typeface="Helvetica Neue"/>
              </a:defRPr>
            </a:lvl3pPr>
            <a:lvl4pPr defTabSz="825500">
              <a:lnSpc>
                <a:spcPct val="100000"/>
              </a:lnSpc>
              <a:defRPr sz="12000" spc="-239">
                <a:solidFill>
                  <a:schemeClr val="accent1"/>
                </a:solidFill>
                <a:latin typeface="Helvetica Neue"/>
                <a:ea typeface="Helvetica Neue"/>
                <a:cs typeface="Helvetica Neue"/>
              </a:defRPr>
            </a:lvl4pPr>
            <a:lvl5pPr defTabSz="825500">
              <a:lnSpc>
                <a:spcPct val="100000"/>
              </a:lnSpc>
              <a:defRPr sz="12000" spc="-239">
                <a:solidFill>
                  <a:schemeClr val="accent1"/>
                </a:solidFill>
                <a:latin typeface="Helvetica Neue"/>
                <a:ea typeface="Helvetica Neue"/>
                <a:cs typeface="Helvetica Neue"/>
              </a:defRPr>
            </a:lvl5pPr>
          </a:lstStyle>
          <a:p>
            <a:pPr>
              <a:defRPr/>
            </a:pPr>
            <a:r>
              <a:t>Declarație</a:t>
            </a:r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taliu (mare)">
    <p:bg>
      <p:bgPr>
        <a:solidFill>
          <a:srgbClr val="C3D9E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3" name="Body Level One…"/>
          <p:cNvSpPr txBox="1">
            <a:spLocks noGrp="1"/>
          </p:cNvSpPr>
          <p:nvPr>
            <p:ph type="body" idx="1" hasCustomPrompt="1"/>
          </p:nvPr>
        </p:nvSpPr>
        <p:spPr bwMode="auto">
          <a:xfrm>
            <a:off x="634999" y="1346200"/>
            <a:ext cx="23241001" cy="8451368"/>
          </a:xfrm>
          <a:prstGeom prst="rect">
            <a:avLst/>
          </a:prstGeom>
        </p:spPr>
        <p:txBody>
          <a:bodyPr anchor="b"/>
          <a:lstStyle>
            <a:lvl1pPr defTabSz="825500">
              <a:lnSpc>
                <a:spcPct val="80000"/>
              </a:lnSpc>
              <a:defRPr sz="42000" spc="-418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</a:defRPr>
            </a:lvl1pPr>
            <a:lvl2pPr defTabSz="825500">
              <a:lnSpc>
                <a:spcPct val="80000"/>
              </a:lnSpc>
              <a:defRPr sz="42000" spc="-418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</a:defRPr>
            </a:lvl2pPr>
            <a:lvl3pPr defTabSz="825500">
              <a:lnSpc>
                <a:spcPct val="80000"/>
              </a:lnSpc>
              <a:defRPr sz="42000" spc="-418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</a:defRPr>
            </a:lvl3pPr>
            <a:lvl4pPr defTabSz="825500">
              <a:lnSpc>
                <a:spcPct val="80000"/>
              </a:lnSpc>
              <a:defRPr sz="42000" spc="-418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</a:defRPr>
            </a:lvl4pPr>
            <a:lvl5pPr defTabSz="825500">
              <a:lnSpc>
                <a:spcPct val="80000"/>
              </a:lnSpc>
              <a:defRPr sz="42000" spc="-418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</a:defRPr>
            </a:lvl5pPr>
          </a:lstStyle>
          <a:p>
            <a:pPr>
              <a:defRPr/>
            </a:pPr>
            <a:r>
              <a:t>100%</a:t>
            </a:r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124" name="Informații factuale"/>
          <p:cNvSpPr txBox="1">
            <a:spLocks noGrp="1"/>
          </p:cNvSpPr>
          <p:nvPr>
            <p:ph type="body" sz="quarter" idx="21" hasCustomPrompt="1"/>
          </p:nvPr>
        </p:nvSpPr>
        <p:spPr bwMode="auto">
          <a:xfrm>
            <a:off x="635000" y="9170947"/>
            <a:ext cx="23241000" cy="932816"/>
          </a:xfrm>
          <a:prstGeom prst="rect">
            <a:avLst/>
          </a:prstGeom>
        </p:spPr>
        <p:txBody>
          <a:bodyPr/>
          <a:lstStyle>
            <a:lvl1pPr defTabSz="808989">
              <a:lnSpc>
                <a:spcPct val="80000"/>
              </a:lnSpc>
              <a:defRPr sz="5400" spc="-52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t>Informații factuale</a:t>
            </a:r>
          </a:p>
        </p:txBody>
      </p:sp>
      <p:sp>
        <p:nvSpPr>
          <p:cNvPr id="125" name="Line"/>
          <p:cNvSpPr/>
          <p:nvPr/>
        </p:nvSpPr>
        <p:spPr bwMode="auto">
          <a:xfrm>
            <a:off x="635000" y="12192000"/>
            <a:ext cx="23118143" cy="0"/>
          </a:xfrm>
          <a:prstGeom prst="line">
            <a:avLst/>
          </a:prstGeom>
          <a:ln w="38100">
            <a:solidFill>
              <a:schemeClr val="accent1">
                <a:hueOff val="-42304"/>
                <a:satOff val="23749"/>
                <a:lumOff val="-4574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126" name="Line"/>
          <p:cNvSpPr/>
          <p:nvPr/>
        </p:nvSpPr>
        <p:spPr bwMode="auto">
          <a:xfrm>
            <a:off x="639141" y="692907"/>
            <a:ext cx="23114001" cy="1"/>
          </a:xfrm>
          <a:prstGeom prst="line">
            <a:avLst/>
          </a:prstGeom>
          <a:ln w="114300">
            <a:solidFill>
              <a:schemeClr val="accent1">
                <a:hueOff val="-42304"/>
                <a:satOff val="23749"/>
                <a:lumOff val="-45745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Citat">
    <p:bg>
      <p:bgPr>
        <a:solidFill>
          <a:srgbClr val="C3D9E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4" name="Line"/>
          <p:cNvSpPr/>
          <p:nvPr/>
        </p:nvSpPr>
        <p:spPr bwMode="auto"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1">
                <a:hueOff val="-42304"/>
                <a:satOff val="23749"/>
                <a:lumOff val="-4574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135" name="Line"/>
          <p:cNvSpPr/>
          <p:nvPr/>
        </p:nvSpPr>
        <p:spPr bwMode="auto">
          <a:xfrm>
            <a:off x="639141" y="692907"/>
            <a:ext cx="23114001" cy="1"/>
          </a:xfrm>
          <a:prstGeom prst="line">
            <a:avLst/>
          </a:prstGeom>
          <a:ln w="114300">
            <a:solidFill>
              <a:schemeClr val="accent1">
                <a:hueOff val="-42304"/>
                <a:satOff val="23749"/>
                <a:lumOff val="-45745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136" name="Atribuire"/>
          <p:cNvSpPr txBox="1">
            <a:spLocks noGrp="1"/>
          </p:cNvSpPr>
          <p:nvPr>
            <p:ph type="body" sz="quarter" idx="21" hasCustomPrompt="1"/>
          </p:nvPr>
        </p:nvSpPr>
        <p:spPr bwMode="auto">
          <a:xfrm>
            <a:off x="1148060" y="9247147"/>
            <a:ext cx="22707182" cy="932816"/>
          </a:xfrm>
          <a:prstGeom prst="rect">
            <a:avLst/>
          </a:prstGeom>
        </p:spPr>
        <p:txBody>
          <a:bodyPr anchor="ctr"/>
          <a:lstStyle>
            <a:lvl1pPr defTabSz="808989">
              <a:lnSpc>
                <a:spcPct val="80000"/>
              </a:lnSpc>
              <a:defRPr sz="5400" spc="-52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t>Atribuire</a:t>
            </a:r>
          </a:p>
        </p:txBody>
      </p:sp>
      <p:sp>
        <p:nvSpPr>
          <p:cNvPr id="137" name="Body Level One…"/>
          <p:cNvSpPr txBox="1">
            <a:spLocks noGrp="1"/>
          </p:cNvSpPr>
          <p:nvPr>
            <p:ph type="body" sz="half" idx="1" hasCustomPrompt="1"/>
          </p:nvPr>
        </p:nvSpPr>
        <p:spPr bwMode="auto">
          <a:xfrm>
            <a:off x="515838" y="1325581"/>
            <a:ext cx="23241001" cy="4970080"/>
          </a:xfrm>
          <a:prstGeom prst="rect">
            <a:avLst/>
          </a:prstGeom>
        </p:spPr>
        <p:txBody>
          <a:bodyPr/>
          <a:lstStyle>
            <a:lvl1pPr marL="419100" indent="-419100" defTabSz="825500">
              <a:lnSpc>
                <a:spcPct val="80000"/>
              </a:lnSpc>
              <a:defRPr sz="12000" spc="-119">
                <a:solidFill>
                  <a:schemeClr val="accent1"/>
                </a:solidFill>
                <a:latin typeface="Helvetica Neue"/>
                <a:ea typeface="Helvetica Neue"/>
                <a:cs typeface="Helvetica Neue"/>
              </a:defRPr>
            </a:lvl1pPr>
            <a:lvl2pPr marL="419100" indent="38100" defTabSz="825500">
              <a:lnSpc>
                <a:spcPct val="80000"/>
              </a:lnSpc>
              <a:defRPr sz="12000" spc="-119">
                <a:solidFill>
                  <a:schemeClr val="accent1"/>
                </a:solidFill>
                <a:latin typeface="Helvetica Neue"/>
                <a:ea typeface="Helvetica Neue"/>
                <a:cs typeface="Helvetica Neue"/>
              </a:defRPr>
            </a:lvl2pPr>
            <a:lvl3pPr marL="419100" indent="495300" defTabSz="825500">
              <a:lnSpc>
                <a:spcPct val="80000"/>
              </a:lnSpc>
              <a:defRPr sz="12000" spc="-119">
                <a:solidFill>
                  <a:schemeClr val="accent1"/>
                </a:solidFill>
                <a:latin typeface="Helvetica Neue"/>
                <a:ea typeface="Helvetica Neue"/>
                <a:cs typeface="Helvetica Neue"/>
              </a:defRPr>
            </a:lvl3pPr>
            <a:lvl4pPr marL="419100" indent="952500" defTabSz="825500">
              <a:lnSpc>
                <a:spcPct val="80000"/>
              </a:lnSpc>
              <a:defRPr sz="12000" spc="-119">
                <a:solidFill>
                  <a:schemeClr val="accent1"/>
                </a:solidFill>
                <a:latin typeface="Helvetica Neue"/>
                <a:ea typeface="Helvetica Neue"/>
                <a:cs typeface="Helvetica Neue"/>
              </a:defRPr>
            </a:lvl4pPr>
            <a:lvl5pPr marL="419100" indent="1409700" defTabSz="825500">
              <a:lnSpc>
                <a:spcPct val="80000"/>
              </a:lnSpc>
              <a:defRPr sz="12000" spc="-119">
                <a:solidFill>
                  <a:schemeClr val="accent1"/>
                </a:solidFill>
                <a:latin typeface="Helvetica Neue"/>
                <a:ea typeface="Helvetica Neue"/>
                <a:cs typeface="Helvetica Neue"/>
              </a:defRPr>
            </a:lvl5pPr>
          </a:lstStyle>
          <a:p>
            <a:pPr>
              <a:defRPr/>
            </a:pPr>
            <a:r>
              <a:t>“Citat important”</a:t>
            </a:r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Poză - 3 exemplar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5" name="Image"/>
          <p:cNvSpPr>
            <a:spLocks noGrp="1"/>
          </p:cNvSpPr>
          <p:nvPr>
            <p:ph type="pic" sz="half" idx="21"/>
          </p:nvPr>
        </p:nvSpPr>
        <p:spPr bwMode="auto">
          <a:xfrm>
            <a:off x="12192000" y="-1003300"/>
            <a:ext cx="11557000" cy="76792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146" name="Image"/>
          <p:cNvSpPr>
            <a:spLocks noGrp="1"/>
          </p:cNvSpPr>
          <p:nvPr>
            <p:ph type="pic" sz="half" idx="22"/>
          </p:nvPr>
        </p:nvSpPr>
        <p:spPr bwMode="auto">
          <a:xfrm>
            <a:off x="12192000" y="5397500"/>
            <a:ext cx="11557000" cy="77497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147" name="Image"/>
          <p:cNvSpPr>
            <a:spLocks noGrp="1"/>
          </p:cNvSpPr>
          <p:nvPr>
            <p:ph type="pic" idx="23"/>
          </p:nvPr>
        </p:nvSpPr>
        <p:spPr bwMode="auto">
          <a:xfrm>
            <a:off x="571500" y="-698500"/>
            <a:ext cx="11684000" cy="1442649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Poz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5" name="1054398042_3378x2084.jpg"/>
          <p:cNvSpPr>
            <a:spLocks noGrp="1"/>
          </p:cNvSpPr>
          <p:nvPr>
            <p:ph type="pic" idx="21"/>
          </p:nvPr>
        </p:nvSpPr>
        <p:spPr bwMode="auto">
          <a:xfrm>
            <a:off x="0" y="-2984500"/>
            <a:ext cx="28333700" cy="1747999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Necompleta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32" y="0"/>
            <a:ext cx="9308592" cy="13716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933" y="1572767"/>
            <a:ext cx="7035134" cy="4187950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7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17968" y="1625599"/>
            <a:ext cx="11856688" cy="105895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86931" y="6086101"/>
            <a:ext cx="7035134" cy="612901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3600">
                <a:solidFill>
                  <a:srgbClr val="FFFFFF"/>
                </a:solidFill>
              </a:defRPr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86928" y="12893041"/>
            <a:ext cx="7035136" cy="730250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7/5/22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17967" y="12893041"/>
            <a:ext cx="10668038" cy="73025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3266698" y="12289965"/>
            <a:ext cx="536557" cy="53347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523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Titlu și poză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" name="1054398042_3378x2084.jpg"/>
          <p:cNvSpPr>
            <a:spLocks noGrp="1"/>
          </p:cNvSpPr>
          <p:nvPr>
            <p:ph type="pic" idx="21"/>
          </p:nvPr>
        </p:nvSpPr>
        <p:spPr bwMode="auto">
          <a:xfrm>
            <a:off x="0" y="-3898900"/>
            <a:ext cx="28587700" cy="1763669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25" name="Autor și dată"/>
          <p:cNvSpPr txBox="1">
            <a:spLocks noGrp="1"/>
          </p:cNvSpPr>
          <p:nvPr>
            <p:ph type="body" sz="quarter" idx="22" hasCustomPrompt="1"/>
          </p:nvPr>
        </p:nvSpPr>
        <p:spPr bwMode="auto">
          <a:xfrm>
            <a:off x="571500" y="12269258"/>
            <a:ext cx="23241000" cy="555245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defRPr sz="2800" b="1" cap="all" spc="168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lvl1pPr>
          </a:lstStyle>
          <a:p>
            <a:pPr>
              <a:defRPr/>
            </a:pPr>
            <a:r>
              <a:t>Autor și dată</a:t>
            </a:r>
          </a:p>
        </p:txBody>
      </p:sp>
      <p:sp>
        <p:nvSpPr>
          <p:cNvPr id="26" name="Body Level One…"/>
          <p:cNvSpPr txBox="1">
            <a:spLocks noGrp="1"/>
          </p:cNvSpPr>
          <p:nvPr>
            <p:ph type="body" sz="quarter" idx="1" hasCustomPrompt="1"/>
          </p:nvPr>
        </p:nvSpPr>
        <p:spPr bwMode="auto">
          <a:xfrm>
            <a:off x="571500" y="853952"/>
            <a:ext cx="23241000" cy="2321049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80000"/>
              </a:lnSpc>
              <a:defRPr spc="-78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lvl1pPr>
            <a:lvl2pPr defTabSz="825500">
              <a:lnSpc>
                <a:spcPct val="80000"/>
              </a:lnSpc>
              <a:defRPr spc="-78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lvl2pPr>
            <a:lvl3pPr defTabSz="825500">
              <a:lnSpc>
                <a:spcPct val="80000"/>
              </a:lnSpc>
              <a:defRPr spc="-78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lvl3pPr>
            <a:lvl4pPr defTabSz="825500">
              <a:lnSpc>
                <a:spcPct val="80000"/>
              </a:lnSpc>
              <a:defRPr spc="-78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lvl4pPr>
            <a:lvl5pPr defTabSz="825500">
              <a:lnSpc>
                <a:spcPct val="80000"/>
              </a:lnSpc>
              <a:defRPr spc="-78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lvl5pPr>
          </a:lstStyle>
          <a:p>
            <a:pPr>
              <a:defRPr/>
            </a:pPr>
            <a:r>
              <a:t>Subtitlu prezentare</a:t>
            </a:r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27" name="Line"/>
          <p:cNvSpPr/>
          <p:nvPr/>
        </p:nvSpPr>
        <p:spPr bwMode="auto"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28" name="Line"/>
          <p:cNvSpPr/>
          <p:nvPr/>
        </p:nvSpPr>
        <p:spPr bwMode="auto">
          <a:xfrm>
            <a:off x="635000" y="9443335"/>
            <a:ext cx="23114000" cy="63502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29" name="Titlu prezentare"/>
          <p:cNvSpPr txBox="1">
            <a:spLocks noGrp="1"/>
          </p:cNvSpPr>
          <p:nvPr>
            <p:ph type="title" hasCustomPrompt="1"/>
          </p:nvPr>
        </p:nvSpPr>
        <p:spPr bwMode="auto">
          <a:xfrm>
            <a:off x="571500" y="9525000"/>
            <a:ext cx="23241000" cy="2641600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15000" spc="-3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t>Titlu prezentare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Titlu și poză (alt.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7" name="520524404_2582x1617.jpg"/>
          <p:cNvSpPr>
            <a:spLocks noGrp="1"/>
          </p:cNvSpPr>
          <p:nvPr>
            <p:ph type="pic" idx="21"/>
          </p:nvPr>
        </p:nvSpPr>
        <p:spPr bwMode="auto">
          <a:xfrm>
            <a:off x="9626600" y="-1"/>
            <a:ext cx="21901492" cy="1371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38" name="Line"/>
          <p:cNvSpPr/>
          <p:nvPr/>
        </p:nvSpPr>
        <p:spPr bwMode="auto"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39" name="Line"/>
          <p:cNvSpPr/>
          <p:nvPr/>
        </p:nvSpPr>
        <p:spPr bwMode="auto">
          <a:xfrm>
            <a:off x="639141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40" name="Autor și dată"/>
          <p:cNvSpPr txBox="1">
            <a:spLocks noGrp="1"/>
          </p:cNvSpPr>
          <p:nvPr>
            <p:ph type="body" sz="quarter" idx="22" hasCustomPrompt="1"/>
          </p:nvPr>
        </p:nvSpPr>
        <p:spPr bwMode="auto">
          <a:xfrm>
            <a:off x="571500" y="12269258"/>
            <a:ext cx="11049000" cy="555245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defRPr sz="2800" b="1" cap="all" spc="168">
                <a:solidFill>
                  <a:schemeClr val="accent1"/>
                </a:solidFill>
                <a:latin typeface="Founders Grotesk Condensed"/>
                <a:ea typeface="Founders Grotesk Condensed"/>
                <a:cs typeface="Founders Grotesk Condensed"/>
              </a:defRPr>
            </a:lvl1pPr>
          </a:lstStyle>
          <a:p>
            <a:pPr>
              <a:defRPr/>
            </a:pPr>
            <a:r>
              <a:t>Autor și dată</a:t>
            </a:r>
          </a:p>
        </p:txBody>
      </p:sp>
      <p:sp>
        <p:nvSpPr>
          <p:cNvPr id="41" name="Titlu diapozitiv"/>
          <p:cNvSpPr txBox="1">
            <a:spLocks noGrp="1"/>
          </p:cNvSpPr>
          <p:nvPr>
            <p:ph type="title" hasCustomPrompt="1"/>
          </p:nvPr>
        </p:nvSpPr>
        <p:spPr bwMode="auto">
          <a:xfrm>
            <a:off x="571500" y="4770137"/>
            <a:ext cx="11049000" cy="7036978"/>
          </a:xfrm>
          <a:prstGeom prst="rect">
            <a:avLst/>
          </a:prstGeom>
        </p:spPr>
        <p:txBody>
          <a:bodyPr/>
          <a:lstStyle>
            <a:lvl1pPr>
              <a:defRPr sz="15000" spc="-3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t>Titlu diapozitiv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Titlu și marcatori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" name="Line"/>
          <p:cNvSpPr/>
          <p:nvPr/>
        </p:nvSpPr>
        <p:spPr bwMode="auto"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50" name="Line"/>
          <p:cNvSpPr/>
          <p:nvPr/>
        </p:nvSpPr>
        <p:spPr bwMode="auto">
          <a:xfrm>
            <a:off x="639141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51" name="Autor și dată"/>
          <p:cNvSpPr txBox="1">
            <a:spLocks noGrp="1"/>
          </p:cNvSpPr>
          <p:nvPr>
            <p:ph type="body" sz="quarter" idx="21" hasCustomPrompt="1"/>
          </p:nvPr>
        </p:nvSpPr>
        <p:spPr bwMode="auto">
          <a:xfrm>
            <a:off x="571500" y="12269258"/>
            <a:ext cx="23241000" cy="555245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defRPr sz="2800" b="1" cap="all" spc="168">
                <a:solidFill>
                  <a:schemeClr val="accent1"/>
                </a:solidFill>
                <a:latin typeface="Founders Grotesk Condensed"/>
                <a:ea typeface="Founders Grotesk Condensed"/>
                <a:cs typeface="Founders Grotesk Condensed"/>
              </a:defRPr>
            </a:lvl1pPr>
          </a:lstStyle>
          <a:p>
            <a:pPr>
              <a:defRPr/>
            </a:pPr>
            <a:r>
              <a:t>Autor și dată</a:t>
            </a:r>
          </a:p>
        </p:txBody>
      </p:sp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 bwMode="auto">
          <a:xfrm>
            <a:off x="571500" y="3904440"/>
            <a:ext cx="23241000" cy="7697009"/>
          </a:xfrm>
          <a:prstGeom prst="rect">
            <a:avLst/>
          </a:prstGeom>
        </p:spPr>
        <p:txBody>
          <a:bodyPr/>
          <a:lstStyle>
            <a:lvl1pPr marL="4572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</a:defRPr>
            </a:lvl1pPr>
            <a:lvl2pPr marL="9144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</a:defRPr>
            </a:lvl2pPr>
            <a:lvl3pPr marL="13716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</a:defRPr>
            </a:lvl3pPr>
            <a:lvl4pPr marL="18288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</a:defRPr>
            </a:lvl4pPr>
            <a:lvl5pPr marL="22860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</a:defRPr>
            </a:lvl5pPr>
          </a:lstStyle>
          <a:p>
            <a:pPr>
              <a:defRPr/>
            </a:pPr>
            <a:r>
              <a:t>Text marcator diapozitiv</a:t>
            </a:r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53" name="Titlu diapozitiv"/>
          <p:cNvSpPr txBox="1">
            <a:spLocks noGrp="1"/>
          </p:cNvSpPr>
          <p:nvPr>
            <p:ph type="title" hasCustomPrompt="1"/>
          </p:nvPr>
        </p:nvSpPr>
        <p:spPr bwMode="auto">
          <a:xfrm>
            <a:off x="571500" y="652482"/>
            <a:ext cx="23241000" cy="1951018"/>
          </a:xfrm>
          <a:prstGeom prst="rect">
            <a:avLst/>
          </a:prstGeom>
        </p:spPr>
        <p:txBody>
          <a:bodyPr/>
          <a:lstStyle>
            <a:lvl1pPr>
              <a:lnSpc>
                <a:spcPct val="60000"/>
              </a:lnSpc>
              <a:defRPr sz="12000" spc="-239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t>Titlu diapozitiv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23436122" y="12268199"/>
            <a:ext cx="371756" cy="55524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Marcatori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1" name="Line"/>
          <p:cNvSpPr/>
          <p:nvPr/>
        </p:nvSpPr>
        <p:spPr bwMode="auto">
          <a:xfrm>
            <a:off x="635000" y="12192000"/>
            <a:ext cx="23118143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62" name="Line"/>
          <p:cNvSpPr/>
          <p:nvPr/>
        </p:nvSpPr>
        <p:spPr bwMode="auto">
          <a:xfrm>
            <a:off x="639141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63" name="Body Level One…"/>
          <p:cNvSpPr txBox="1">
            <a:spLocks noGrp="1"/>
          </p:cNvSpPr>
          <p:nvPr>
            <p:ph type="body" idx="1" hasCustomPrompt="1"/>
          </p:nvPr>
        </p:nvSpPr>
        <p:spPr bwMode="auto">
          <a:xfrm>
            <a:off x="571500" y="3898900"/>
            <a:ext cx="23241000" cy="7696200"/>
          </a:xfrm>
          <a:prstGeom prst="rect">
            <a:avLst/>
          </a:prstGeom>
        </p:spPr>
        <p:txBody>
          <a:bodyPr numCol="2" spcCol="1162050"/>
          <a:lstStyle>
            <a:lvl1pPr marL="4572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</a:defRPr>
            </a:lvl1pPr>
            <a:lvl2pPr marL="9144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</a:defRPr>
            </a:lvl2pPr>
            <a:lvl3pPr marL="13716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</a:defRPr>
            </a:lvl3pPr>
            <a:lvl4pPr marL="18288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</a:defRPr>
            </a:lvl4pPr>
            <a:lvl5pPr marL="22860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</a:defRPr>
            </a:lvl5pPr>
          </a:lstStyle>
          <a:p>
            <a:pPr>
              <a:defRPr/>
            </a:pPr>
            <a:r>
              <a:t>Text marcator diapozitiv</a:t>
            </a:r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Titlu, marcatori și poz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1" name="Subtitlu diapozitiv"/>
          <p:cNvSpPr txBox="1">
            <a:spLocks noGrp="1"/>
          </p:cNvSpPr>
          <p:nvPr>
            <p:ph type="body" sz="quarter" idx="21" hasCustomPrompt="1"/>
          </p:nvPr>
        </p:nvSpPr>
        <p:spPr bwMode="auto">
          <a:xfrm>
            <a:off x="13157200" y="1852248"/>
            <a:ext cx="10256838" cy="1310641"/>
          </a:xfrm>
          <a:prstGeom prst="rect">
            <a:avLst/>
          </a:prstGeom>
        </p:spPr>
        <p:txBody>
          <a:bodyPr anchor="ctr"/>
          <a:lstStyle>
            <a:lvl1pPr defTabSz="825500">
              <a:lnSpc>
                <a:spcPct val="80000"/>
              </a:lnSpc>
              <a:defRPr spc="-78">
                <a:solidFill>
                  <a:schemeClr val="accent1"/>
                </a:solidFill>
                <a:latin typeface="Helvetica Neue"/>
                <a:ea typeface="Helvetica Neue"/>
                <a:cs typeface="Helvetica Neue"/>
              </a:defRPr>
            </a:lvl1pPr>
          </a:lstStyle>
          <a:p>
            <a:pPr>
              <a:defRPr/>
            </a:pPr>
            <a:r>
              <a:t>Subtitlu diapozitiv</a:t>
            </a:r>
          </a:p>
        </p:txBody>
      </p:sp>
      <p:sp>
        <p:nvSpPr>
          <p:cNvPr id="72" name="683033896_1440x1778.jpg"/>
          <p:cNvSpPr>
            <a:spLocks noGrp="1"/>
          </p:cNvSpPr>
          <p:nvPr>
            <p:ph type="pic" idx="22"/>
          </p:nvPr>
        </p:nvSpPr>
        <p:spPr bwMode="auto">
          <a:xfrm>
            <a:off x="0" y="-671784"/>
            <a:ext cx="12196747" cy="150595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73" name="Line"/>
          <p:cNvSpPr/>
          <p:nvPr/>
        </p:nvSpPr>
        <p:spPr bwMode="auto"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74" name="Line"/>
          <p:cNvSpPr/>
          <p:nvPr/>
        </p:nvSpPr>
        <p:spPr bwMode="auto">
          <a:xfrm>
            <a:off x="639141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75" name="Titlu diapozitiv"/>
          <p:cNvSpPr txBox="1">
            <a:spLocks noGrp="1"/>
          </p:cNvSpPr>
          <p:nvPr>
            <p:ph type="title" hasCustomPrompt="1"/>
          </p:nvPr>
        </p:nvSpPr>
        <p:spPr bwMode="auto">
          <a:xfrm>
            <a:off x="13157200" y="864810"/>
            <a:ext cx="10256838" cy="1308101"/>
          </a:xfrm>
          <a:prstGeom prst="rect">
            <a:avLst/>
          </a:prstGeom>
        </p:spPr>
        <p:txBody>
          <a:bodyPr anchor="b"/>
          <a:lstStyle>
            <a:lvl1pPr>
              <a:defRPr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t>Titlu diapozitiv </a:t>
            </a:r>
          </a:p>
        </p:txBody>
      </p:sp>
      <p:sp>
        <p:nvSpPr>
          <p:cNvPr id="76" name="Body Level One…"/>
          <p:cNvSpPr txBox="1">
            <a:spLocks noGrp="1"/>
          </p:cNvSpPr>
          <p:nvPr>
            <p:ph type="body" sz="half" idx="1" hasCustomPrompt="1"/>
          </p:nvPr>
        </p:nvSpPr>
        <p:spPr bwMode="auto">
          <a:xfrm>
            <a:off x="13157200" y="3904440"/>
            <a:ext cx="10256838" cy="7303309"/>
          </a:xfrm>
          <a:prstGeom prst="rect">
            <a:avLst/>
          </a:prstGeom>
        </p:spPr>
        <p:txBody>
          <a:bodyPr/>
          <a:lstStyle>
            <a:lvl1pPr marL="4572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</a:defRPr>
            </a:lvl1pPr>
            <a:lvl2pPr marL="9144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</a:defRPr>
            </a:lvl2pPr>
            <a:lvl3pPr marL="13716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</a:defRPr>
            </a:lvl3pPr>
            <a:lvl4pPr marL="18288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</a:defRPr>
            </a:lvl4pPr>
            <a:lvl5pPr marL="22860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</a:defRPr>
            </a:lvl5pPr>
          </a:lstStyle>
          <a:p>
            <a:pPr>
              <a:defRPr/>
            </a:pPr>
            <a:r>
              <a:t>Text marcator diapozitiv</a:t>
            </a:r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Secțiune">
    <p:bg>
      <p:bgPr>
        <a:solidFill>
          <a:schemeClr val="accent3">
            <a:hueOff val="513816"/>
            <a:satOff val="9467"/>
            <a:lumOff val="17481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4" name="Line"/>
          <p:cNvSpPr/>
          <p:nvPr/>
        </p:nvSpPr>
        <p:spPr bwMode="auto"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85" name="Line"/>
          <p:cNvSpPr/>
          <p:nvPr/>
        </p:nvSpPr>
        <p:spPr bwMode="auto">
          <a:xfrm>
            <a:off x="635000" y="9443335"/>
            <a:ext cx="23114000" cy="1"/>
          </a:xfrm>
          <a:prstGeom prst="line">
            <a:avLst/>
          </a:prstGeom>
          <a:ln w="1143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86" name="Titlu secțiune"/>
          <p:cNvSpPr txBox="1">
            <a:spLocks noGrp="1"/>
          </p:cNvSpPr>
          <p:nvPr>
            <p:ph type="title" hasCustomPrompt="1"/>
          </p:nvPr>
        </p:nvSpPr>
        <p:spPr bwMode="auto">
          <a:xfrm>
            <a:off x="571500" y="9530979"/>
            <a:ext cx="23241000" cy="20193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70000"/>
              </a:lnSpc>
              <a:defRPr sz="15000" spc="-3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t>Titlu secțiune</a:t>
            </a:r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oar titl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4" name="Line"/>
          <p:cNvSpPr/>
          <p:nvPr/>
        </p:nvSpPr>
        <p:spPr bwMode="auto"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95" name="Line"/>
          <p:cNvSpPr/>
          <p:nvPr/>
        </p:nvSpPr>
        <p:spPr bwMode="auto">
          <a:xfrm>
            <a:off x="639141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96" name="Titlu diapozitiv"/>
          <p:cNvSpPr txBox="1">
            <a:spLocks noGrp="1"/>
          </p:cNvSpPr>
          <p:nvPr>
            <p:ph type="title" hasCustomPrompt="1"/>
          </p:nvPr>
        </p:nvSpPr>
        <p:spPr bwMode="auto">
          <a:xfrm>
            <a:off x="571500" y="715982"/>
            <a:ext cx="23241000" cy="1951018"/>
          </a:xfrm>
          <a:prstGeom prst="rect">
            <a:avLst/>
          </a:prstGeom>
        </p:spPr>
        <p:txBody>
          <a:bodyPr/>
          <a:lstStyle>
            <a:lvl1pPr>
              <a:lnSpc>
                <a:spcPct val="60000"/>
              </a:lnSpc>
              <a:defRPr sz="12000" spc="-239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t>Titlu diapozitiv </a:t>
            </a:r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Agendă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" name="Titlu agendă"/>
          <p:cNvSpPr txBox="1">
            <a:spLocks noGrp="1"/>
          </p:cNvSpPr>
          <p:nvPr>
            <p:ph type="title" hasCustomPrompt="1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t>Titlu agendă</a:t>
            </a:r>
          </a:p>
        </p:txBody>
      </p:sp>
      <p:sp>
        <p:nvSpPr>
          <p:cNvPr id="105" name="Body Level One…"/>
          <p:cNvSpPr txBox="1">
            <a:spLocks noGrp="1"/>
          </p:cNvSpPr>
          <p:nvPr>
            <p:ph type="body" idx="1" hasCustomPrompt="1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t>Subiecte agendă</a:t>
            </a:r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106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hueOff val="-42304"/>
            <a:satOff val="23749"/>
            <a:lumOff val="-45745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u agendă"/>
          <p:cNvSpPr txBox="1">
            <a:spLocks noGrp="1"/>
          </p:cNvSpPr>
          <p:nvPr>
            <p:ph type="title" hasCustomPrompt="1"/>
          </p:nvPr>
        </p:nvSpPr>
        <p:spPr bwMode="auto">
          <a:xfrm>
            <a:off x="575641" y="881082"/>
            <a:ext cx="23241001" cy="1951018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/>
          <a:p>
            <a:pPr>
              <a:defRPr/>
            </a:pPr>
            <a:r>
              <a:t>Titlu agendă</a:t>
            </a:r>
          </a:p>
        </p:txBody>
      </p:sp>
      <p:sp>
        <p:nvSpPr>
          <p:cNvPr id="3" name="Line"/>
          <p:cNvSpPr/>
          <p:nvPr/>
        </p:nvSpPr>
        <p:spPr bwMode="auto">
          <a:xfrm>
            <a:off x="639141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 hasCustomPrompt="1"/>
          </p:nvPr>
        </p:nvSpPr>
        <p:spPr bwMode="auto">
          <a:xfrm>
            <a:off x="575641" y="3276600"/>
            <a:ext cx="23241001" cy="9870679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/>
          <a:p>
            <a:pPr>
              <a:defRPr/>
            </a:pPr>
            <a:r>
              <a:t>Subiecte agendă</a:t>
            </a:r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23431499" y="12268199"/>
            <a:ext cx="371756" cy="55524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825500">
              <a:spcBef>
                <a:spcPts val="0"/>
              </a:spcBef>
              <a:defRPr sz="2800" spc="28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marL="0" marR="0" indent="0" algn="l" defTabSz="82550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000" b="0" i="0" u="none" strike="noStrike" cap="none" spc="-78">
          <a:solidFill>
            <a:schemeClr val="accent4"/>
          </a:solidFill>
          <a:latin typeface="Helvetica Neue"/>
          <a:ea typeface="Helvetica Neue"/>
          <a:cs typeface="Helvetica Neue"/>
        </a:defRPr>
      </a:lvl1pPr>
      <a:lvl2pPr marL="0" marR="0" indent="457200" algn="l" defTabSz="82550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000" b="0" i="0" u="none" strike="noStrike" cap="none" spc="-78">
          <a:solidFill>
            <a:schemeClr val="accent4"/>
          </a:solidFill>
          <a:latin typeface="Helvetica Neue"/>
          <a:ea typeface="Helvetica Neue"/>
          <a:cs typeface="Helvetica Neue"/>
        </a:defRPr>
      </a:lvl2pPr>
      <a:lvl3pPr marL="0" marR="0" indent="914400" algn="l" defTabSz="82550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000" b="0" i="0" u="none" strike="noStrike" cap="none" spc="-78">
          <a:solidFill>
            <a:schemeClr val="accent4"/>
          </a:solidFill>
          <a:latin typeface="Helvetica Neue"/>
          <a:ea typeface="Helvetica Neue"/>
          <a:cs typeface="Helvetica Neue"/>
        </a:defRPr>
      </a:lvl3pPr>
      <a:lvl4pPr marL="0" marR="0" indent="1371600" algn="l" defTabSz="82550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000" b="0" i="0" u="none" strike="noStrike" cap="none" spc="-78">
          <a:solidFill>
            <a:schemeClr val="accent4"/>
          </a:solidFill>
          <a:latin typeface="Helvetica Neue"/>
          <a:ea typeface="Helvetica Neue"/>
          <a:cs typeface="Helvetica Neue"/>
        </a:defRPr>
      </a:lvl4pPr>
      <a:lvl5pPr marL="0" marR="0" indent="1828800" algn="l" defTabSz="82550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000" b="0" i="0" u="none" strike="noStrike" cap="none" spc="-78">
          <a:solidFill>
            <a:schemeClr val="accent4"/>
          </a:solidFill>
          <a:latin typeface="Helvetica Neue"/>
          <a:ea typeface="Helvetica Neue"/>
          <a:cs typeface="Helvetica Neue"/>
        </a:defRPr>
      </a:lvl5pPr>
      <a:lvl6pPr marL="0" marR="0" indent="2286000" algn="l" defTabSz="82550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000" b="0" i="0" u="none" strike="noStrike" cap="none" spc="-78">
          <a:solidFill>
            <a:schemeClr val="accent4"/>
          </a:solidFill>
          <a:latin typeface="Helvetica Neue"/>
          <a:ea typeface="Helvetica Neue"/>
          <a:cs typeface="Helvetica Neue"/>
        </a:defRPr>
      </a:lvl6pPr>
      <a:lvl7pPr marL="0" marR="0" indent="2743200" algn="l" defTabSz="82550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000" b="0" i="0" u="none" strike="noStrike" cap="none" spc="-78">
          <a:solidFill>
            <a:schemeClr val="accent4"/>
          </a:solidFill>
          <a:latin typeface="Helvetica Neue"/>
          <a:ea typeface="Helvetica Neue"/>
          <a:cs typeface="Helvetica Neue"/>
        </a:defRPr>
      </a:lvl7pPr>
      <a:lvl8pPr marL="0" marR="0" indent="3200400" algn="l" defTabSz="82550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000" b="0" i="0" u="none" strike="noStrike" cap="none" spc="-78">
          <a:solidFill>
            <a:schemeClr val="accent4"/>
          </a:solidFill>
          <a:latin typeface="Helvetica Neue"/>
          <a:ea typeface="Helvetica Neue"/>
          <a:cs typeface="Helvetica Neue"/>
        </a:defRPr>
      </a:lvl8pPr>
      <a:lvl9pPr marL="0" marR="0" indent="3657600" algn="l" defTabSz="82550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000" b="0" i="0" u="none" strike="noStrike" cap="none" spc="-78">
          <a:solidFill>
            <a:schemeClr val="accent4"/>
          </a:solidFill>
          <a:latin typeface="Helvetica Neue"/>
          <a:ea typeface="Helvetica Neue"/>
          <a:cs typeface="Helvetica Neue"/>
        </a:defRPr>
      </a:lvl9pPr>
    </p:titleStyle>
    <p:bodyStyle>
      <a:lvl1pPr marL="0" marR="0" indent="0" algn="l" defTabSz="46990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sz="8000" b="0" i="0" u="none" strike="noStrike" cap="none" spc="0">
          <a:solidFill>
            <a:srgbClr val="C3CCB0"/>
          </a:solidFill>
          <a:latin typeface="+mn-lt"/>
          <a:ea typeface="+mn-ea"/>
          <a:cs typeface="+mn-cs"/>
        </a:defRPr>
      </a:lvl1pPr>
      <a:lvl2pPr marL="0" marR="0" indent="457200" algn="l" defTabSz="46990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sz="8000" b="0" i="0" u="none" strike="noStrike" cap="none" spc="0">
          <a:solidFill>
            <a:srgbClr val="C3CCB0"/>
          </a:solidFill>
          <a:latin typeface="+mn-lt"/>
          <a:ea typeface="+mn-ea"/>
          <a:cs typeface="+mn-cs"/>
        </a:defRPr>
      </a:lvl2pPr>
      <a:lvl3pPr marL="0" marR="0" indent="914400" algn="l" defTabSz="46990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sz="8000" b="0" i="0" u="none" strike="noStrike" cap="none" spc="0">
          <a:solidFill>
            <a:srgbClr val="C3CCB0"/>
          </a:solidFill>
          <a:latin typeface="+mn-lt"/>
          <a:ea typeface="+mn-ea"/>
          <a:cs typeface="+mn-cs"/>
        </a:defRPr>
      </a:lvl3pPr>
      <a:lvl4pPr marL="0" marR="0" indent="1371600" algn="l" defTabSz="46990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sz="8000" b="0" i="0" u="none" strike="noStrike" cap="none" spc="0">
          <a:solidFill>
            <a:srgbClr val="C3CCB0"/>
          </a:solidFill>
          <a:latin typeface="+mn-lt"/>
          <a:ea typeface="+mn-ea"/>
          <a:cs typeface="+mn-cs"/>
        </a:defRPr>
      </a:lvl4pPr>
      <a:lvl5pPr marL="0" marR="0" indent="1828800" algn="l" defTabSz="46990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sz="8000" b="0" i="0" u="none" strike="noStrike" cap="none" spc="0">
          <a:solidFill>
            <a:srgbClr val="C3CCB0"/>
          </a:solidFill>
          <a:latin typeface="+mn-lt"/>
          <a:ea typeface="+mn-ea"/>
          <a:cs typeface="+mn-cs"/>
        </a:defRPr>
      </a:lvl5pPr>
      <a:lvl6pPr marL="0" marR="0" indent="2286000" algn="l" defTabSz="46990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sz="8000" b="0" i="0" u="none" strike="noStrike" cap="none" spc="0">
          <a:solidFill>
            <a:srgbClr val="C3CCB0"/>
          </a:solidFill>
          <a:latin typeface="+mn-lt"/>
          <a:ea typeface="+mn-ea"/>
          <a:cs typeface="+mn-cs"/>
        </a:defRPr>
      </a:lvl6pPr>
      <a:lvl7pPr marL="0" marR="0" indent="2743200" algn="l" defTabSz="46990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sz="8000" b="0" i="0" u="none" strike="noStrike" cap="none" spc="0">
          <a:solidFill>
            <a:srgbClr val="C3CCB0"/>
          </a:solidFill>
          <a:latin typeface="+mn-lt"/>
          <a:ea typeface="+mn-ea"/>
          <a:cs typeface="+mn-cs"/>
        </a:defRPr>
      </a:lvl7pPr>
      <a:lvl8pPr marL="0" marR="0" indent="3200400" algn="l" defTabSz="46990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sz="8000" b="0" i="0" u="none" strike="noStrike" cap="none" spc="0">
          <a:solidFill>
            <a:srgbClr val="C3CCB0"/>
          </a:solidFill>
          <a:latin typeface="+mn-lt"/>
          <a:ea typeface="+mn-ea"/>
          <a:cs typeface="+mn-cs"/>
        </a:defRPr>
      </a:lvl8pPr>
      <a:lvl9pPr marL="0" marR="0" indent="3657600" algn="l" defTabSz="46990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sz="8000" b="0" i="0" u="none" strike="noStrike" cap="none" spc="0">
          <a:solidFill>
            <a:srgbClr val="C3CCB0"/>
          </a:solidFill>
          <a:latin typeface="+mn-lt"/>
          <a:ea typeface="+mn-ea"/>
          <a:cs typeface="+mn-cs"/>
        </a:defRPr>
      </a:lvl9pPr>
    </p:bodyStyle>
    <p:otherStyle>
      <a:lvl1pPr marL="0" marR="0" indent="0" algn="r" defTabSz="8255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800" b="0" i="0" u="none" strike="noStrike" cap="none" spc="28"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457200" algn="r" defTabSz="8255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800" b="0" i="0" u="none" strike="noStrike" cap="none" spc="28"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914400" algn="r" defTabSz="8255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800" b="0" i="0" u="none" strike="noStrike" cap="none" spc="28">
          <a:solidFill>
            <a:schemeClr val="tx1"/>
          </a:solidFill>
          <a:latin typeface="+mn-lt"/>
          <a:ea typeface="+mn-ea"/>
          <a:cs typeface="+mn-cs"/>
        </a:defRPr>
      </a:lvl3pPr>
      <a:lvl4pPr marL="0" marR="0" indent="1371600" algn="r" defTabSz="8255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800" b="0" i="0" u="none" strike="noStrike" cap="none" spc="28">
          <a:solidFill>
            <a:schemeClr val="tx1"/>
          </a:solidFill>
          <a:latin typeface="+mn-lt"/>
          <a:ea typeface="+mn-ea"/>
          <a:cs typeface="+mn-cs"/>
        </a:defRPr>
      </a:lvl4pPr>
      <a:lvl5pPr marL="0" marR="0" indent="1828800" algn="r" defTabSz="8255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800" b="0" i="0" u="none" strike="noStrike" cap="none" spc="28">
          <a:solidFill>
            <a:schemeClr val="tx1"/>
          </a:solidFill>
          <a:latin typeface="+mn-lt"/>
          <a:ea typeface="+mn-ea"/>
          <a:cs typeface="+mn-cs"/>
        </a:defRPr>
      </a:lvl5pPr>
      <a:lvl6pPr marL="0" marR="0" indent="2286000" algn="r" defTabSz="8255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800" b="0" i="0" u="none" strike="noStrike" cap="none" spc="28">
          <a:solidFill>
            <a:schemeClr val="tx1"/>
          </a:solidFill>
          <a:latin typeface="+mn-lt"/>
          <a:ea typeface="+mn-ea"/>
          <a:cs typeface="+mn-cs"/>
        </a:defRPr>
      </a:lvl6pPr>
      <a:lvl7pPr marL="0" marR="0" indent="2743200" algn="r" defTabSz="8255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800" b="0" i="0" u="none" strike="noStrike" cap="none" spc="28">
          <a:solidFill>
            <a:schemeClr val="tx1"/>
          </a:solidFill>
          <a:latin typeface="+mn-lt"/>
          <a:ea typeface="+mn-ea"/>
          <a:cs typeface="+mn-cs"/>
        </a:defRPr>
      </a:lvl7pPr>
      <a:lvl8pPr marL="0" marR="0" indent="3200400" algn="r" defTabSz="8255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800" b="0" i="0" u="none" strike="noStrike" cap="none" spc="28">
          <a:solidFill>
            <a:schemeClr val="tx1"/>
          </a:solidFill>
          <a:latin typeface="+mn-lt"/>
          <a:ea typeface="+mn-ea"/>
          <a:cs typeface="+mn-cs"/>
        </a:defRPr>
      </a:lvl8pPr>
      <a:lvl9pPr marL="0" marR="0" indent="3657600" algn="r" defTabSz="8255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800" b="0" i="0" u="none" strike="noStrike" cap="none" spc="28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t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am.adventistmission.org/mission-spotlight" TargetMode="Externa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-Tc1sn5d3UUR6OAYzhmtLA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-Tc1sn5d3UUR6OAYzhmtLA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5" Type="http://schemas.openxmlformats.org/officeDocument/2006/relationships/hyperlink" Target="https://www.facebook.com/slujireacopiilor/" TargetMode="External"/><Relationship Id="rId4" Type="http://schemas.openxmlformats.org/officeDocument/2006/relationships/hyperlink" Target="https://www.youtube.com/c/ScoalaDeSabat/video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facebook.com/scoala.cuvantului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tif"/><Relationship Id="rId5" Type="http://schemas.openxmlformats.org/officeDocument/2006/relationships/image" Target="../media/image5.tif"/><Relationship Id="rId4" Type="http://schemas.openxmlformats.org/officeDocument/2006/relationships/image" Target="../media/image4.t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viatasisanatate.ro/resurse/gracelink-studii-biblice-copii-limba-romana-serie-veche" TargetMode="Externa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slujireacopiilor/" TargetMode="External"/><Relationship Id="rId2" Type="http://schemas.openxmlformats.org/officeDocument/2006/relationships/hyperlink" Target="https://advent.ist/F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9193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3" name="THE FALL"/>
          <p:cNvSpPr txBox="1">
            <a:spLocks noGrp="1"/>
          </p:cNvSpPr>
          <p:nvPr>
            <p:ph type="ctrTitle"/>
          </p:nvPr>
        </p:nvSpPr>
        <p:spPr bwMode="auto">
          <a:xfrm>
            <a:off x="669678" y="10297290"/>
            <a:ext cx="23235147" cy="1628775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>
              <a:defRPr/>
            </a:pPr>
            <a:r>
              <a:rPr lang="en-GB" sz="12000" dirty="0"/>
              <a:t>GREUTĂȚILE CARE VOR VENI</a:t>
            </a:r>
            <a:endParaRPr sz="12000" dirty="0"/>
          </a:p>
        </p:txBody>
      </p:sp>
      <p:sp>
        <p:nvSpPr>
          <p:cNvPr id="174" name="Lesson 2_2ndQ_2022"/>
          <p:cNvSpPr txBox="1">
            <a:spLocks noGrp="1"/>
          </p:cNvSpPr>
          <p:nvPr>
            <p:ph type="subTitle" sz="quarter" idx="1"/>
          </p:nvPr>
        </p:nvSpPr>
        <p:spPr bwMode="auto">
          <a:prstGeom prst="rect">
            <a:avLst/>
          </a:prstGeom>
        </p:spPr>
        <p:txBody>
          <a:bodyPr/>
          <a:lstStyle/>
          <a:p>
            <a:pPr algn="l">
              <a:defRPr b="1"/>
            </a:pPr>
            <a:r>
              <a:rPr lang="en-GB" dirty="0" err="1"/>
              <a:t>Lecția</a:t>
            </a:r>
            <a:r>
              <a:rPr lang="en-GB" dirty="0"/>
              <a:t> 2 trim. III  2022</a:t>
            </a:r>
            <a:endParaRPr dirty="0"/>
          </a:p>
        </p:txBody>
      </p:sp>
      <p:pic>
        <p:nvPicPr>
          <p:cNvPr id="175" name="Image" descr="Image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0040872" y="12470995"/>
            <a:ext cx="3720507" cy="1011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0100002" name="ODT_ATTR_LBL_LOGO"/>
          <p:cNvPicPr/>
          <p:nvPr/>
        </p:nvPicPr>
        <p:blipFill>
          <a:blip r:embed="rId4"/>
          <a:stretch/>
        </p:blipFill>
        <p:spPr bwMode="auto">
          <a:xfrm>
            <a:off x="0" y="36000"/>
            <a:ext cx="316229" cy="179705"/>
          </a:xfrm>
          <a:prstGeom prst="rect">
            <a:avLst/>
          </a:prstGeom>
        </p:spPr>
      </p:pic>
      <p:sp>
        <p:nvSpPr>
          <p:cNvPr id="7" name="Adventist SABBATH SCHOOL — INTER-EUROPEAN Division">
            <a:extLst>
              <a:ext uri="{FF2B5EF4-FFF2-40B4-BE49-F238E27FC236}">
                <a16:creationId xmlns:a16="http://schemas.microsoft.com/office/drawing/2014/main" id="{B5C37090-BC66-EBA1-321A-7ED39D57B189}"/>
              </a:ext>
            </a:extLst>
          </p:cNvPr>
          <p:cNvSpPr txBox="1">
            <a:spLocks/>
          </p:cNvSpPr>
          <p:nvPr/>
        </p:nvSpPr>
        <p:spPr>
          <a:xfrm>
            <a:off x="571500" y="12448943"/>
            <a:ext cx="23235147" cy="889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1" i="0" u="none" strike="noStrike" cap="all" spc="270" baseline="0">
                <a:solidFill>
                  <a:schemeClr val="accent4"/>
                </a:solidFill>
                <a:uFillTx/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lvl1pPr>
            <a:lvl2pPr marL="0" marR="0" indent="457200" algn="l" defTabSz="4699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900" algn="l"/>
              </a:tabLst>
              <a:defRPr sz="8000" b="0" i="0" u="none" strike="noStrike" cap="none" spc="0" baseline="0">
                <a:solidFill>
                  <a:srgbClr val="C3CCB0"/>
                </a:solidFill>
                <a:uFillTx/>
                <a:latin typeface="+mn-lt"/>
                <a:ea typeface="+mn-ea"/>
                <a:cs typeface="+mn-cs"/>
                <a:sym typeface="Helvetica Neue Black Condensed"/>
              </a:defRPr>
            </a:lvl2pPr>
            <a:lvl3pPr marL="0" marR="0" indent="914400" algn="l" defTabSz="4699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900" algn="l"/>
              </a:tabLst>
              <a:defRPr sz="8000" b="0" i="0" u="none" strike="noStrike" cap="none" spc="0" baseline="0">
                <a:solidFill>
                  <a:srgbClr val="C3CCB0"/>
                </a:solidFill>
                <a:uFillTx/>
                <a:latin typeface="+mn-lt"/>
                <a:ea typeface="+mn-ea"/>
                <a:cs typeface="+mn-cs"/>
                <a:sym typeface="Helvetica Neue Black Condensed"/>
              </a:defRPr>
            </a:lvl3pPr>
            <a:lvl4pPr marL="0" marR="0" indent="1371600" algn="l" defTabSz="4699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900" algn="l"/>
              </a:tabLst>
              <a:defRPr sz="8000" b="0" i="0" u="none" strike="noStrike" cap="none" spc="0" baseline="0">
                <a:solidFill>
                  <a:srgbClr val="C3CCB0"/>
                </a:solidFill>
                <a:uFillTx/>
                <a:latin typeface="+mn-lt"/>
                <a:ea typeface="+mn-ea"/>
                <a:cs typeface="+mn-cs"/>
                <a:sym typeface="Helvetica Neue Black Condensed"/>
              </a:defRPr>
            </a:lvl4pPr>
            <a:lvl5pPr marL="0" marR="0" indent="1828800" algn="l" defTabSz="4699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900" algn="l"/>
              </a:tabLst>
              <a:defRPr sz="8000" b="0" i="0" u="none" strike="noStrike" cap="none" spc="0" baseline="0">
                <a:solidFill>
                  <a:srgbClr val="C3CCB0"/>
                </a:solidFill>
                <a:uFillTx/>
                <a:latin typeface="+mn-lt"/>
                <a:ea typeface="+mn-ea"/>
                <a:cs typeface="+mn-cs"/>
                <a:sym typeface="Helvetica Neue Black Condensed"/>
              </a:defRPr>
            </a:lvl5pPr>
            <a:lvl6pPr marL="0" marR="0" indent="2286000" algn="l" defTabSz="4699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900" algn="l"/>
              </a:tabLst>
              <a:defRPr sz="8000" b="0" i="0" u="none" strike="noStrike" cap="none" spc="0" baseline="0">
                <a:solidFill>
                  <a:srgbClr val="C3CCB0"/>
                </a:solidFill>
                <a:uFillTx/>
                <a:latin typeface="+mn-lt"/>
                <a:ea typeface="+mn-ea"/>
                <a:cs typeface="+mn-cs"/>
                <a:sym typeface="Helvetica Neue Black Condensed"/>
              </a:defRPr>
            </a:lvl6pPr>
            <a:lvl7pPr marL="0" marR="0" indent="2743200" algn="l" defTabSz="4699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900" algn="l"/>
              </a:tabLst>
              <a:defRPr sz="8000" b="0" i="0" u="none" strike="noStrike" cap="none" spc="0" baseline="0">
                <a:solidFill>
                  <a:srgbClr val="C3CCB0"/>
                </a:solidFill>
                <a:uFillTx/>
                <a:latin typeface="+mn-lt"/>
                <a:ea typeface="+mn-ea"/>
                <a:cs typeface="+mn-cs"/>
                <a:sym typeface="Helvetica Neue Black Condensed"/>
              </a:defRPr>
            </a:lvl7pPr>
            <a:lvl8pPr marL="0" marR="0" indent="3200400" algn="l" defTabSz="4699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900" algn="l"/>
              </a:tabLst>
              <a:defRPr sz="8000" b="0" i="0" u="none" strike="noStrike" cap="none" spc="0" baseline="0">
                <a:solidFill>
                  <a:srgbClr val="C3CCB0"/>
                </a:solidFill>
                <a:uFillTx/>
                <a:latin typeface="+mn-lt"/>
                <a:ea typeface="+mn-ea"/>
                <a:cs typeface="+mn-cs"/>
                <a:sym typeface="Helvetica Neue Black Condensed"/>
              </a:defRPr>
            </a:lvl8pPr>
            <a:lvl9pPr marL="0" marR="0" indent="3657600" algn="l" defTabSz="4699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900" algn="l"/>
              </a:tabLst>
              <a:defRPr sz="8000" b="0" i="0" u="none" strike="noStrike" cap="none" spc="0" baseline="0">
                <a:solidFill>
                  <a:srgbClr val="C3CCB0"/>
                </a:solidFill>
                <a:uFillTx/>
                <a:latin typeface="+mn-lt"/>
                <a:ea typeface="+mn-ea"/>
                <a:cs typeface="+mn-cs"/>
                <a:sym typeface="Helvetica Neue Black Condensed"/>
              </a:defRPr>
            </a:lvl9pPr>
          </a:lstStyle>
          <a:p>
            <a:pPr hangingPunct="1"/>
            <a:r>
              <a:rPr lang="ro-RO" dirty="0"/>
              <a:t>Departamentul Școala de sabat— diviziunea INTER-</a:t>
            </a:r>
            <a:r>
              <a:rPr lang="ro-RO" dirty="0" err="1"/>
              <a:t>EUROPEANă</a:t>
            </a:r>
            <a:r>
              <a:rPr lang="ro-RO" dirty="0"/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6" name="Oval"/>
          <p:cNvSpPr/>
          <p:nvPr/>
        </p:nvSpPr>
        <p:spPr bwMode="auto">
          <a:xfrm rot="15633282">
            <a:off x="746611" y="1527333"/>
            <a:ext cx="10342454" cy="10661335"/>
          </a:xfrm>
          <a:prstGeom prst="ellipse">
            <a:avLst/>
          </a:prstGeom>
          <a:ln w="88900">
            <a:solidFill>
              <a:srgbClr val="73FCD6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l">
              <a:spcBef>
                <a:spcPts val="0"/>
              </a:spcBef>
              <a:defRPr b="1" cap="all" spc="155">
                <a:solidFill>
                  <a:srgbClr val="000000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218" name="Oval"/>
          <p:cNvSpPr/>
          <p:nvPr/>
        </p:nvSpPr>
        <p:spPr bwMode="auto">
          <a:xfrm rot="8065471">
            <a:off x="13282390" y="1527331"/>
            <a:ext cx="10342455" cy="10661336"/>
          </a:xfrm>
          <a:prstGeom prst="ellipse">
            <a:avLst/>
          </a:prstGeom>
          <a:ln w="88900">
            <a:solidFill>
              <a:srgbClr val="73FCD6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l">
              <a:spcBef>
                <a:spcPts val="0"/>
              </a:spcBef>
              <a:defRPr b="1" cap="all" spc="155">
                <a:solidFill>
                  <a:srgbClr val="000000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220" name="Genesis 3:1-2; Revelation 12:7-9…"/>
          <p:cNvSpPr txBox="1"/>
          <p:nvPr/>
        </p:nvSpPr>
        <p:spPr bwMode="auto">
          <a:xfrm>
            <a:off x="1052825" y="3036472"/>
            <a:ext cx="9589680" cy="7643054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pPr defTabSz="825500">
              <a:lnSpc>
                <a:spcPct val="110000"/>
              </a:lnSpc>
              <a:spcBef>
                <a:spcPts val="3600"/>
              </a:spcBef>
              <a:defRPr sz="5500" spc="-55">
                <a:solidFill>
                  <a:srgbClr val="5E5E5E"/>
                </a:solidFill>
                <a:latin typeface="Impact"/>
                <a:ea typeface="Impact"/>
                <a:cs typeface="Impact"/>
              </a:defRPr>
            </a:pPr>
            <a:r>
              <a:rPr lang="en-GB" b="1" dirty="0">
                <a:solidFill>
                  <a:srgbClr val="AE19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Corinteni12:7-10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825500">
              <a:lnSpc>
                <a:spcPct val="110000"/>
              </a:lnSpc>
              <a:spcBef>
                <a:spcPts val="3600"/>
              </a:spcBef>
              <a:defRPr sz="5500" spc="-55">
                <a:solidFill>
                  <a:srgbClr val="000000"/>
                </a:solidFill>
                <a:latin typeface="Impact"/>
                <a:ea typeface="Impact"/>
                <a:cs typeface="Impact"/>
              </a:defRPr>
            </a:pPr>
            <a:r>
              <a:rPr lang="ro-RO" sz="5500" b="1" dirty="0">
                <a:latin typeface="Arial" panose="020B0604020202020204" pitchFamily="34" charset="0"/>
                <a:cs typeface="Arial" panose="020B0604020202020204" pitchFamily="34" charset="0"/>
              </a:rPr>
              <a:t>Cum s-a descurcat apostolul Pavel cu „ghimpele” său și care a fost beneficiul spiritual de a-l trata în    acest fel?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What kind of proofs could you present someone that the devil is real, not only a metaphor or an abstract principle?"/>
          <p:cNvSpPr txBox="1"/>
          <p:nvPr/>
        </p:nvSpPr>
        <p:spPr bwMode="auto">
          <a:xfrm>
            <a:off x="14090023" y="2959363"/>
            <a:ext cx="8956689" cy="7643053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10000"/>
              </a:lnSpc>
              <a:spcBef>
                <a:spcPts val="3600"/>
              </a:spcBef>
              <a:defRPr sz="5500" spc="-55">
                <a:solidFill>
                  <a:srgbClr val="000000"/>
                </a:solidFill>
                <a:latin typeface="Impact"/>
                <a:ea typeface="Impact"/>
                <a:cs typeface="Impact"/>
              </a:defRPr>
            </a:lvl1pPr>
          </a:lstStyle>
          <a:p>
            <a:pPr>
              <a:defRPr/>
            </a:pPr>
            <a:r>
              <a:rPr lang="ro-RO" b="1" dirty="0">
                <a:latin typeface="Arial" panose="020B0604020202020204" pitchFamily="34" charset="0"/>
                <a:cs typeface="Arial" panose="020B0604020202020204" pitchFamily="34" charset="0"/>
              </a:rPr>
              <a:t>Ce fel de „ghimpe” folosește sau ar putea folosi Dumnezeu pentru a te împiedica să păcătuiești?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2" name="Water Drop"/>
          <p:cNvSpPr/>
          <p:nvPr/>
        </p:nvSpPr>
        <p:spPr bwMode="auto">
          <a:xfrm>
            <a:off x="11325297" y="4589271"/>
            <a:ext cx="1733406" cy="2848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solidFill>
            <a:schemeClr val="accent1">
              <a:hueOff val="-42304"/>
              <a:satOff val="23749"/>
              <a:lumOff val="-4574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223" name="Fountain Pen"/>
          <p:cNvSpPr/>
          <p:nvPr/>
        </p:nvSpPr>
        <p:spPr bwMode="auto">
          <a:xfrm>
            <a:off x="11226056" y="-34578"/>
            <a:ext cx="1931888" cy="4563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5" y="0"/>
                </a:moveTo>
                <a:cubicBezTo>
                  <a:pt x="1645" y="0"/>
                  <a:pt x="1407" y="101"/>
                  <a:pt x="1407" y="224"/>
                </a:cubicBezTo>
                <a:lnTo>
                  <a:pt x="1407" y="3038"/>
                </a:lnTo>
                <a:cubicBezTo>
                  <a:pt x="1407" y="3161"/>
                  <a:pt x="1645" y="3262"/>
                  <a:pt x="1935" y="3262"/>
                </a:cubicBezTo>
                <a:lnTo>
                  <a:pt x="19665" y="3262"/>
                </a:lnTo>
                <a:cubicBezTo>
                  <a:pt x="19955" y="3262"/>
                  <a:pt x="20193" y="3161"/>
                  <a:pt x="20193" y="3038"/>
                </a:cubicBezTo>
                <a:lnTo>
                  <a:pt x="20193" y="224"/>
                </a:lnTo>
                <a:cubicBezTo>
                  <a:pt x="20193" y="101"/>
                  <a:pt x="19955" y="0"/>
                  <a:pt x="19665" y="0"/>
                </a:cubicBezTo>
                <a:lnTo>
                  <a:pt x="1935" y="0"/>
                </a:lnTo>
                <a:close/>
                <a:moveTo>
                  <a:pt x="1882" y="3889"/>
                </a:moveTo>
                <a:cubicBezTo>
                  <a:pt x="1882" y="3889"/>
                  <a:pt x="1613" y="7417"/>
                  <a:pt x="0" y="12311"/>
                </a:cubicBezTo>
                <a:lnTo>
                  <a:pt x="10218" y="21600"/>
                </a:lnTo>
                <a:lnTo>
                  <a:pt x="10602" y="16527"/>
                </a:lnTo>
                <a:lnTo>
                  <a:pt x="10602" y="11088"/>
                </a:lnTo>
                <a:cubicBezTo>
                  <a:pt x="9608" y="11046"/>
                  <a:pt x="8831" y="10690"/>
                  <a:pt x="8831" y="10258"/>
                </a:cubicBezTo>
                <a:cubicBezTo>
                  <a:pt x="8831" y="9798"/>
                  <a:pt x="9712" y="9425"/>
                  <a:pt x="10800" y="9425"/>
                </a:cubicBezTo>
                <a:cubicBezTo>
                  <a:pt x="11888" y="9425"/>
                  <a:pt x="12769" y="9798"/>
                  <a:pt x="12769" y="10258"/>
                </a:cubicBezTo>
                <a:cubicBezTo>
                  <a:pt x="12769" y="10691"/>
                  <a:pt x="11993" y="11046"/>
                  <a:pt x="10998" y="11088"/>
                </a:cubicBezTo>
                <a:lnTo>
                  <a:pt x="10998" y="16527"/>
                </a:lnTo>
                <a:lnTo>
                  <a:pt x="11382" y="21600"/>
                </a:lnTo>
                <a:lnTo>
                  <a:pt x="21600" y="12311"/>
                </a:lnTo>
                <a:cubicBezTo>
                  <a:pt x="19987" y="7417"/>
                  <a:pt x="19718" y="3889"/>
                  <a:pt x="19718" y="3889"/>
                </a:cubicBezTo>
                <a:lnTo>
                  <a:pt x="11559" y="3889"/>
                </a:lnTo>
                <a:lnTo>
                  <a:pt x="10041" y="3889"/>
                </a:lnTo>
                <a:lnTo>
                  <a:pt x="1882" y="3889"/>
                </a:lnTo>
                <a:close/>
              </a:path>
            </a:pathLst>
          </a:custGeom>
          <a:solidFill>
            <a:schemeClr val="accent1">
              <a:hueOff val="-42304"/>
              <a:satOff val="23749"/>
              <a:lumOff val="-4574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224" name="1"/>
          <p:cNvSpPr txBox="1"/>
          <p:nvPr/>
        </p:nvSpPr>
        <p:spPr bwMode="auto">
          <a:xfrm>
            <a:off x="11795685" y="5363801"/>
            <a:ext cx="1047082" cy="21031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3000" spc="390">
                <a:ln w="12700" cap="flat">
                  <a:solidFill>
                    <a:schemeClr val="accent1">
                      <a:hueOff val="-42304"/>
                      <a:satOff val="23749"/>
                      <a:lumOff val="-45745"/>
                    </a:schemeClr>
                  </a:solidFill>
                  <a:prstDash val="solid"/>
                  <a:miter lim="400000"/>
                </a:ln>
                <a:solidFill>
                  <a:srgbClr val="73FCD6"/>
                </a:solidFill>
                <a:latin typeface="Impact"/>
                <a:ea typeface="Impact"/>
                <a:cs typeface="Impact"/>
              </a:defRPr>
            </a:lvl1pPr>
          </a:lstStyle>
          <a:p>
            <a:pPr algn="l">
              <a:defRPr/>
            </a:pPr>
            <a:r>
              <a:rPr lang="en-GB"/>
              <a:t>5</a:t>
            </a:r>
            <a:endParaRPr/>
          </a:p>
        </p:txBody>
      </p:sp>
      <p:pic>
        <p:nvPicPr>
          <p:cNvPr id="225" name="Image" descr="Image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349786" y="12777854"/>
            <a:ext cx="2751702" cy="74828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EXPLANATION">
            <a:extLst>
              <a:ext uri="{FF2B5EF4-FFF2-40B4-BE49-F238E27FC236}">
                <a16:creationId xmlns:a16="http://schemas.microsoft.com/office/drawing/2014/main" id="{C10764AE-D05B-102C-5BCE-CFF9AC180DE7}"/>
              </a:ext>
            </a:extLst>
          </p:cNvPr>
          <p:cNvSpPr txBox="1"/>
          <p:nvPr/>
        </p:nvSpPr>
        <p:spPr>
          <a:xfrm rot="18900000">
            <a:off x="170318" y="2778352"/>
            <a:ext cx="4767674" cy="1054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100" spc="183">
                <a:solidFill>
                  <a:srgbClr val="009193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en-GB" dirty="0"/>
              <a:t>EXPLICAȚIE</a:t>
            </a:r>
            <a:endParaRPr dirty="0"/>
          </a:p>
        </p:txBody>
      </p:sp>
      <p:sp>
        <p:nvSpPr>
          <p:cNvPr id="13" name="APPLICATION">
            <a:extLst>
              <a:ext uri="{FF2B5EF4-FFF2-40B4-BE49-F238E27FC236}">
                <a16:creationId xmlns:a16="http://schemas.microsoft.com/office/drawing/2014/main" id="{F6B6B6FE-BAC6-0B31-1D10-690BF96B79AB}"/>
              </a:ext>
            </a:extLst>
          </p:cNvPr>
          <p:cNvSpPr txBox="1"/>
          <p:nvPr/>
        </p:nvSpPr>
        <p:spPr>
          <a:xfrm rot="2640000">
            <a:off x="19530490" y="2778352"/>
            <a:ext cx="4326708" cy="1054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100" spc="183">
                <a:solidFill>
                  <a:srgbClr val="009193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ro-RO" dirty="0"/>
              <a:t>APLICAȚIE</a:t>
            </a:r>
            <a:r>
              <a:rPr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28" dur="100" fill="hold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1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4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dvAuto="0"/>
      <p:bldP spid="13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8" name="Line Line" descr="Line Line"/>
          <p:cNvPicPr/>
          <p:nvPr/>
        </p:nvPicPr>
        <p:blipFill>
          <a:blip r:embed="rId3"/>
          <a:stretch/>
        </p:blipFill>
        <p:spPr bwMode="auto">
          <a:xfrm>
            <a:off x="4459070" y="6686550"/>
            <a:ext cx="15465860" cy="342900"/>
          </a:xfrm>
          <a:prstGeom prst="rect">
            <a:avLst/>
          </a:prstGeom>
          <a:effectLst>
            <a:outerShdw blurRad="50800" dist="63500" dir="2700000" rotWithShape="0">
              <a:srgbClr val="000000">
                <a:alpha val="50000"/>
              </a:srgbClr>
            </a:outerShdw>
          </a:effectLst>
        </p:spPr>
      </p:pic>
      <p:sp>
        <p:nvSpPr>
          <p:cNvPr id="210" name="Pencil"/>
          <p:cNvSpPr/>
          <p:nvPr/>
        </p:nvSpPr>
        <p:spPr bwMode="auto">
          <a:xfrm rot="1921258">
            <a:off x="6338556" y="130426"/>
            <a:ext cx="695873" cy="72890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320" y="0"/>
                </a:moveTo>
                <a:cubicBezTo>
                  <a:pt x="2381" y="0"/>
                  <a:pt x="0" y="227"/>
                  <a:pt x="0" y="508"/>
                </a:cubicBezTo>
                <a:lnTo>
                  <a:pt x="0" y="1391"/>
                </a:lnTo>
                <a:lnTo>
                  <a:pt x="21600" y="1391"/>
                </a:lnTo>
                <a:lnTo>
                  <a:pt x="21600" y="508"/>
                </a:lnTo>
                <a:cubicBezTo>
                  <a:pt x="21600" y="227"/>
                  <a:pt x="19201" y="0"/>
                  <a:pt x="16262" y="0"/>
                </a:cubicBezTo>
                <a:lnTo>
                  <a:pt x="5320" y="0"/>
                </a:lnTo>
                <a:close/>
                <a:moveTo>
                  <a:pt x="0" y="1715"/>
                </a:moveTo>
                <a:lnTo>
                  <a:pt x="0" y="4104"/>
                </a:lnTo>
                <a:lnTo>
                  <a:pt x="21600" y="4104"/>
                </a:lnTo>
                <a:lnTo>
                  <a:pt x="21600" y="1715"/>
                </a:lnTo>
                <a:lnTo>
                  <a:pt x="0" y="1715"/>
                </a:lnTo>
                <a:close/>
                <a:moveTo>
                  <a:pt x="0" y="4428"/>
                </a:moveTo>
                <a:lnTo>
                  <a:pt x="0" y="16997"/>
                </a:lnTo>
                <a:cubicBezTo>
                  <a:pt x="715" y="16978"/>
                  <a:pt x="1487" y="16968"/>
                  <a:pt x="2298" y="16968"/>
                </a:cubicBezTo>
                <a:cubicBezTo>
                  <a:pt x="3854" y="16968"/>
                  <a:pt x="5364" y="17008"/>
                  <a:pt x="6558" y="17079"/>
                </a:cubicBezTo>
                <a:cubicBezTo>
                  <a:pt x="7751" y="17008"/>
                  <a:pt x="9243" y="16968"/>
                  <a:pt x="10800" y="16968"/>
                </a:cubicBezTo>
                <a:cubicBezTo>
                  <a:pt x="12357" y="16968"/>
                  <a:pt x="13849" y="17008"/>
                  <a:pt x="15042" y="17079"/>
                </a:cubicBezTo>
                <a:cubicBezTo>
                  <a:pt x="16235" y="17008"/>
                  <a:pt x="17746" y="16968"/>
                  <a:pt x="19302" y="16968"/>
                </a:cubicBezTo>
                <a:cubicBezTo>
                  <a:pt x="20113" y="16968"/>
                  <a:pt x="20884" y="16978"/>
                  <a:pt x="21600" y="16997"/>
                </a:cubicBezTo>
                <a:lnTo>
                  <a:pt x="21600" y="4428"/>
                </a:lnTo>
                <a:lnTo>
                  <a:pt x="0" y="4428"/>
                </a:lnTo>
                <a:close/>
                <a:moveTo>
                  <a:pt x="2298" y="17292"/>
                </a:moveTo>
                <a:cubicBezTo>
                  <a:pt x="1561" y="17292"/>
                  <a:pt x="907" y="17305"/>
                  <a:pt x="371" y="17327"/>
                </a:cubicBezTo>
                <a:lnTo>
                  <a:pt x="5409" y="19388"/>
                </a:lnTo>
                <a:lnTo>
                  <a:pt x="6116" y="19678"/>
                </a:lnTo>
                <a:lnTo>
                  <a:pt x="15484" y="19678"/>
                </a:lnTo>
                <a:lnTo>
                  <a:pt x="16191" y="19388"/>
                </a:lnTo>
                <a:lnTo>
                  <a:pt x="21229" y="17327"/>
                </a:lnTo>
                <a:cubicBezTo>
                  <a:pt x="20693" y="17305"/>
                  <a:pt x="20038" y="17292"/>
                  <a:pt x="19302" y="17292"/>
                </a:cubicBezTo>
                <a:cubicBezTo>
                  <a:pt x="18082" y="17292"/>
                  <a:pt x="16931" y="17331"/>
                  <a:pt x="16297" y="17396"/>
                </a:cubicBezTo>
                <a:lnTo>
                  <a:pt x="15042" y="17525"/>
                </a:lnTo>
                <a:lnTo>
                  <a:pt x="13805" y="17396"/>
                </a:lnTo>
                <a:cubicBezTo>
                  <a:pt x="13170" y="17331"/>
                  <a:pt x="12020" y="17292"/>
                  <a:pt x="10800" y="17292"/>
                </a:cubicBezTo>
                <a:cubicBezTo>
                  <a:pt x="9581" y="17292"/>
                  <a:pt x="8429" y="17331"/>
                  <a:pt x="7795" y="17396"/>
                </a:cubicBezTo>
                <a:lnTo>
                  <a:pt x="6558" y="17525"/>
                </a:lnTo>
                <a:lnTo>
                  <a:pt x="5303" y="17396"/>
                </a:lnTo>
                <a:cubicBezTo>
                  <a:pt x="4668" y="17331"/>
                  <a:pt x="3517" y="17292"/>
                  <a:pt x="2298" y="17292"/>
                </a:cubicBezTo>
                <a:close/>
                <a:moveTo>
                  <a:pt x="6894" y="20002"/>
                </a:moveTo>
                <a:lnTo>
                  <a:pt x="10800" y="21600"/>
                </a:lnTo>
                <a:lnTo>
                  <a:pt x="14706" y="20002"/>
                </a:lnTo>
                <a:lnTo>
                  <a:pt x="6894" y="20002"/>
                </a:lnTo>
                <a:close/>
              </a:path>
            </a:pathLst>
          </a:custGeom>
          <a:solidFill>
            <a:srgbClr val="73FCD6"/>
          </a:solidFill>
          <a:ln w="25400">
            <a:solidFill>
              <a:srgbClr val="000000"/>
            </a:solidFill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l"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pic>
        <p:nvPicPr>
          <p:cNvPr id="212" name="Image" descr="Image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1349786" y="12777854"/>
            <a:ext cx="2751702" cy="74828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Mission">
            <a:extLst>
              <a:ext uri="{FF2B5EF4-FFF2-40B4-BE49-F238E27FC236}">
                <a16:creationId xmlns:a16="http://schemas.microsoft.com/office/drawing/2014/main" id="{6AEDB578-05E0-8518-4679-24712BAC731B}"/>
              </a:ext>
            </a:extLst>
          </p:cNvPr>
          <p:cNvSpPr txBox="1">
            <a:spLocks/>
          </p:cNvSpPr>
          <p:nvPr/>
        </p:nvSpPr>
        <p:spPr bwMode="auto">
          <a:xfrm>
            <a:off x="3873157" y="3938297"/>
            <a:ext cx="16637686" cy="32077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marL="0" marR="0" indent="0" algn="ctr" defTabSz="80073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400" b="0" i="0" u="none" strike="noStrike" cap="none" spc="-194">
                <a:solidFill>
                  <a:srgbClr val="5E5E5E"/>
                </a:solidFill>
                <a:uFill>
                  <a:solidFill>
                    <a:srgbClr val="FF2C21"/>
                  </a:solidFill>
                </a:uFill>
                <a:latin typeface="Snell Roundhand Bold"/>
                <a:ea typeface="Snell Roundhand Bold"/>
                <a:cs typeface="Snell Roundhand Bold"/>
                <a:sym typeface="Snell Roundhand Bold"/>
              </a:defRPr>
            </a:lvl1pPr>
            <a:lvl2pPr marL="0" marR="0" indent="457200" algn="l" defTabSz="469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900" algn="l"/>
              </a:tabLst>
              <a:defRPr sz="8000" b="0" i="0" u="none" strike="noStrike" cap="none" spc="0">
                <a:solidFill>
                  <a:srgbClr val="C3CCB0"/>
                </a:solidFill>
                <a:latin typeface="+mn-lt"/>
                <a:ea typeface="+mn-ea"/>
                <a:cs typeface="+mn-cs"/>
              </a:defRPr>
            </a:lvl2pPr>
            <a:lvl3pPr marL="0" marR="0" indent="914400" algn="l" defTabSz="469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900" algn="l"/>
              </a:tabLst>
              <a:defRPr sz="8000" b="0" i="0" u="none" strike="noStrike" cap="none" spc="0">
                <a:solidFill>
                  <a:srgbClr val="C3CCB0"/>
                </a:solidFill>
                <a:latin typeface="+mn-lt"/>
                <a:ea typeface="+mn-ea"/>
                <a:cs typeface="+mn-cs"/>
              </a:defRPr>
            </a:lvl3pPr>
            <a:lvl4pPr marL="0" marR="0" indent="1371600" algn="l" defTabSz="469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900" algn="l"/>
              </a:tabLst>
              <a:defRPr sz="8000" b="0" i="0" u="none" strike="noStrike" cap="none" spc="0">
                <a:solidFill>
                  <a:srgbClr val="C3CCB0"/>
                </a:solidFill>
                <a:latin typeface="+mn-lt"/>
                <a:ea typeface="+mn-ea"/>
                <a:cs typeface="+mn-cs"/>
              </a:defRPr>
            </a:lvl4pPr>
            <a:lvl5pPr marL="0" marR="0" indent="1828800" algn="l" defTabSz="469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900" algn="l"/>
              </a:tabLst>
              <a:defRPr sz="8000" b="0" i="0" u="none" strike="noStrike" cap="none" spc="0">
                <a:solidFill>
                  <a:srgbClr val="C3CCB0"/>
                </a:solidFill>
                <a:latin typeface="+mn-lt"/>
                <a:ea typeface="+mn-ea"/>
                <a:cs typeface="+mn-cs"/>
              </a:defRPr>
            </a:lvl5pPr>
            <a:lvl6pPr marL="0" marR="0" indent="2286000" algn="l" defTabSz="469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900" algn="l"/>
              </a:tabLst>
              <a:defRPr sz="8000" b="0" i="0" u="none" strike="noStrike" cap="none" spc="0">
                <a:solidFill>
                  <a:srgbClr val="C3CCB0"/>
                </a:solidFill>
                <a:latin typeface="+mn-lt"/>
                <a:ea typeface="+mn-ea"/>
                <a:cs typeface="+mn-cs"/>
              </a:defRPr>
            </a:lvl6pPr>
            <a:lvl7pPr marL="0" marR="0" indent="2743200" algn="l" defTabSz="469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900" algn="l"/>
              </a:tabLst>
              <a:defRPr sz="8000" b="0" i="0" u="none" strike="noStrike" cap="none" spc="0">
                <a:solidFill>
                  <a:srgbClr val="C3CCB0"/>
                </a:solidFill>
                <a:latin typeface="+mn-lt"/>
                <a:ea typeface="+mn-ea"/>
                <a:cs typeface="+mn-cs"/>
              </a:defRPr>
            </a:lvl7pPr>
            <a:lvl8pPr marL="0" marR="0" indent="3200400" algn="l" defTabSz="469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900" algn="l"/>
              </a:tabLst>
              <a:defRPr sz="8000" b="0" i="0" u="none" strike="noStrike" cap="none" spc="0">
                <a:solidFill>
                  <a:srgbClr val="C3CCB0"/>
                </a:solidFill>
                <a:latin typeface="+mn-lt"/>
                <a:ea typeface="+mn-ea"/>
                <a:cs typeface="+mn-cs"/>
              </a:defRPr>
            </a:lvl8pPr>
            <a:lvl9pPr marL="0" marR="0" indent="3657600" algn="l" defTabSz="469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900" algn="l"/>
              </a:tabLst>
              <a:defRPr sz="8000" b="0" i="0" u="none" strike="noStrike" cap="none" spc="0">
                <a:solidFill>
                  <a:srgbClr val="C3CCB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>
                <a:uFillTx/>
              </a:defRPr>
            </a:pPr>
            <a:r>
              <a:rPr lang="en-GB" dirty="0" err="1">
                <a:solidFill>
                  <a:schemeClr val="tx2">
                    <a:lumMod val="10000"/>
                  </a:schemeClr>
                </a:solidFill>
              </a:rPr>
              <a:t>Misiune</a:t>
            </a:r>
            <a:endParaRPr lang="en-GB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604394 0.004708" pathEditMode="relative">
                                      <p:cBhvr>
                                        <p:cTn id="11" dur="22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75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005" y="4155968"/>
            <a:ext cx="16127990" cy="9488634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Find a way to tell someone about God or the Bible!"/>
          <p:cNvSpPr txBox="1">
            <a:spLocks noGrp="1"/>
          </p:cNvSpPr>
          <p:nvPr>
            <p:ph type="body" sz="half" idx="4294967295"/>
          </p:nvPr>
        </p:nvSpPr>
        <p:spPr>
          <a:xfrm>
            <a:off x="1801153" y="144896"/>
            <a:ext cx="20781694" cy="5532176"/>
          </a:xfrm>
          <a:prstGeom prst="rect">
            <a:avLst/>
          </a:prstGeom>
        </p:spPr>
        <p:txBody>
          <a:bodyPr anchor="ctr"/>
          <a:lstStyle>
            <a:lvl1pPr algn="ctr" defTabSz="825500">
              <a:lnSpc>
                <a:spcPct val="110000"/>
              </a:lnSpc>
              <a:spcBef>
                <a:spcPts val="3600"/>
              </a:spcBef>
              <a:tabLst/>
              <a:defRPr sz="10500" spc="-104">
                <a:solidFill>
                  <a:srgbClr val="5E5E5E"/>
                </a:solidFill>
                <a:uFill>
                  <a:solidFill>
                    <a:srgbClr val="FF2C21"/>
                  </a:solidFill>
                </a:uFill>
                <a:latin typeface="Snell Roundhand Bold"/>
                <a:ea typeface="Snell Roundhand Bold"/>
                <a:cs typeface="Snell Roundhand Bold"/>
                <a:sym typeface="Snell Roundhand Bold"/>
              </a:defRPr>
            </a:lvl1pPr>
          </a:lstStyle>
          <a:p>
            <a:pPr>
              <a:defRPr>
                <a:uFillTx/>
              </a:defRPr>
            </a:pPr>
            <a:r>
              <a:rPr lang="ro-RO" dirty="0">
                <a:solidFill>
                  <a:schemeClr val="tx2">
                    <a:lumMod val="10000"/>
                  </a:schemeClr>
                </a:solidFill>
              </a:rPr>
              <a:t>Găsiți o modalitate de a vorbi cu cineva despre Dumnezeu sau despre Biblie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</a:rPr>
              <a:t>!</a:t>
            </a:r>
          </a:p>
        </p:txBody>
      </p:sp>
      <p:pic>
        <p:nvPicPr>
          <p:cNvPr id="28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9786" y="12777854"/>
            <a:ext cx="2751702" cy="748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" grpId="0" animBg="1" advAuto="0"/>
      <p:bldP spid="283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end a message or a link with spiritual content to a friend you are praying for!"/>
          <p:cNvSpPr txBox="1">
            <a:spLocks noGrp="1"/>
          </p:cNvSpPr>
          <p:nvPr>
            <p:ph type="body" sz="half" idx="4294967295"/>
          </p:nvPr>
        </p:nvSpPr>
        <p:spPr>
          <a:xfrm>
            <a:off x="778873" y="1202058"/>
            <a:ext cx="15858617" cy="55321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825500">
              <a:lnSpc>
                <a:spcPct val="110000"/>
              </a:lnSpc>
              <a:spcBef>
                <a:spcPts val="3600"/>
              </a:spcBef>
              <a:tabLst/>
              <a:defRPr sz="10000" spc="-100">
                <a:solidFill>
                  <a:srgbClr val="5E5E5E"/>
                </a:solidFill>
                <a:uFill>
                  <a:solidFill>
                    <a:srgbClr val="FF2C21"/>
                  </a:solidFill>
                </a:uFill>
                <a:latin typeface="Snell Roundhand Bold"/>
                <a:ea typeface="Snell Roundhand Bold"/>
                <a:cs typeface="Snell Roundhand Bold"/>
                <a:sym typeface="Snell Roundhand Bold"/>
              </a:defRPr>
            </a:lvl1pPr>
          </a:lstStyle>
          <a:p>
            <a:pPr>
              <a:defRPr>
                <a:uFillTx/>
              </a:defRPr>
            </a:pPr>
            <a:r>
              <a:rPr lang="ro-RO" dirty="0">
                <a:solidFill>
                  <a:schemeClr val="tx2">
                    <a:lumMod val="10000"/>
                  </a:schemeClr>
                </a:solidFill>
              </a:rPr>
              <a:t>Trimiteți un mesaj sau un link cu conținut spiritual unui prieten pentru care vă rugați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</a:rPr>
              <a:t>!</a:t>
            </a:r>
          </a:p>
        </p:txBody>
      </p:sp>
      <p:sp>
        <p:nvSpPr>
          <p:cNvPr id="287" name="Letter"/>
          <p:cNvSpPr/>
          <p:nvPr/>
        </p:nvSpPr>
        <p:spPr>
          <a:xfrm>
            <a:off x="8318482" y="7870611"/>
            <a:ext cx="7187721" cy="4543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4" y="0"/>
                </a:moveTo>
                <a:lnTo>
                  <a:pt x="10803" y="12213"/>
                </a:lnTo>
                <a:lnTo>
                  <a:pt x="20856" y="0"/>
                </a:lnTo>
                <a:lnTo>
                  <a:pt x="744" y="0"/>
                </a:lnTo>
                <a:close/>
                <a:moveTo>
                  <a:pt x="0" y="157"/>
                </a:moveTo>
                <a:lnTo>
                  <a:pt x="0" y="21418"/>
                </a:lnTo>
                <a:cubicBezTo>
                  <a:pt x="0" y="21518"/>
                  <a:pt x="52" y="21600"/>
                  <a:pt x="115" y="21600"/>
                </a:cubicBezTo>
                <a:lnTo>
                  <a:pt x="21485" y="21600"/>
                </a:lnTo>
                <a:cubicBezTo>
                  <a:pt x="21548" y="21600"/>
                  <a:pt x="21600" y="21518"/>
                  <a:pt x="21600" y="21418"/>
                </a:cubicBezTo>
                <a:lnTo>
                  <a:pt x="21600" y="157"/>
                </a:lnTo>
                <a:lnTo>
                  <a:pt x="10976" y="13181"/>
                </a:lnTo>
                <a:cubicBezTo>
                  <a:pt x="10924" y="13245"/>
                  <a:pt x="10861" y="13272"/>
                  <a:pt x="10797" y="13272"/>
                </a:cubicBezTo>
                <a:cubicBezTo>
                  <a:pt x="10734" y="13272"/>
                  <a:pt x="10669" y="13233"/>
                  <a:pt x="10612" y="13170"/>
                </a:cubicBezTo>
                <a:lnTo>
                  <a:pt x="0" y="157"/>
                </a:lnTo>
                <a:close/>
              </a:path>
            </a:pathLst>
          </a:custGeom>
          <a:solidFill>
            <a:srgbClr val="0091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288" name="@"/>
          <p:cNvSpPr txBox="1"/>
          <p:nvPr/>
        </p:nvSpPr>
        <p:spPr>
          <a:xfrm>
            <a:off x="11083667" y="7373519"/>
            <a:ext cx="1657351" cy="2533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 spc="450">
                <a:solidFill>
                  <a:srgbClr val="FFFFFF"/>
                </a:solidFill>
              </a:defRPr>
            </a:lvl1pPr>
          </a:lstStyle>
          <a:p>
            <a:r>
              <a:t>@</a:t>
            </a:r>
          </a:p>
        </p:txBody>
      </p:sp>
      <p:pic>
        <p:nvPicPr>
          <p:cNvPr id="289" name="kisspng-computer-icons-export-clip-art-export-5ada908f67e952.4786820715242732954256.png" descr="kisspng-computer-icons-export-clip-art-export-5ada908f67e952.478682071524273295425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154" y="7756181"/>
            <a:ext cx="5317299" cy="4275542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Phone"/>
          <p:cNvSpPr/>
          <p:nvPr/>
        </p:nvSpPr>
        <p:spPr>
          <a:xfrm>
            <a:off x="17577680" y="1146424"/>
            <a:ext cx="5546884" cy="11423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8" y="0"/>
                </a:moveTo>
                <a:cubicBezTo>
                  <a:pt x="934" y="0"/>
                  <a:pt x="0" y="453"/>
                  <a:pt x="0" y="1004"/>
                </a:cubicBezTo>
                <a:lnTo>
                  <a:pt x="0" y="20596"/>
                </a:lnTo>
                <a:cubicBezTo>
                  <a:pt x="0" y="21152"/>
                  <a:pt x="934" y="21600"/>
                  <a:pt x="2068" y="21600"/>
                </a:cubicBezTo>
                <a:lnTo>
                  <a:pt x="19532" y="21600"/>
                </a:lnTo>
                <a:cubicBezTo>
                  <a:pt x="20666" y="21600"/>
                  <a:pt x="21600" y="21147"/>
                  <a:pt x="21600" y="20596"/>
                </a:cubicBezTo>
                <a:lnTo>
                  <a:pt x="21600" y="1004"/>
                </a:lnTo>
                <a:cubicBezTo>
                  <a:pt x="21600" y="453"/>
                  <a:pt x="20677" y="0"/>
                  <a:pt x="19532" y="0"/>
                </a:cubicBezTo>
                <a:lnTo>
                  <a:pt x="2068" y="0"/>
                </a:lnTo>
                <a:close/>
                <a:moveTo>
                  <a:pt x="9142" y="1350"/>
                </a:moveTo>
                <a:lnTo>
                  <a:pt x="12468" y="1350"/>
                </a:lnTo>
                <a:cubicBezTo>
                  <a:pt x="12758" y="1350"/>
                  <a:pt x="12990" y="1463"/>
                  <a:pt x="12990" y="1604"/>
                </a:cubicBezTo>
                <a:cubicBezTo>
                  <a:pt x="12990" y="1744"/>
                  <a:pt x="12758" y="1858"/>
                  <a:pt x="12468" y="1858"/>
                </a:cubicBezTo>
                <a:lnTo>
                  <a:pt x="9142" y="1858"/>
                </a:lnTo>
                <a:cubicBezTo>
                  <a:pt x="8853" y="1858"/>
                  <a:pt x="8621" y="1744"/>
                  <a:pt x="8621" y="1604"/>
                </a:cubicBezTo>
                <a:cubicBezTo>
                  <a:pt x="8621" y="1463"/>
                  <a:pt x="8853" y="1350"/>
                  <a:pt x="9142" y="1350"/>
                </a:cubicBezTo>
                <a:close/>
                <a:moveTo>
                  <a:pt x="1477" y="2927"/>
                </a:moveTo>
                <a:lnTo>
                  <a:pt x="20123" y="2927"/>
                </a:lnTo>
                <a:lnTo>
                  <a:pt x="20123" y="18985"/>
                </a:lnTo>
                <a:lnTo>
                  <a:pt x="1477" y="18985"/>
                </a:lnTo>
                <a:lnTo>
                  <a:pt x="1477" y="2927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pic>
        <p:nvPicPr>
          <p:cNvPr id="291" name="kisspng-speech-balloon-communication-royalty-free-stock-il-we-are-talking-to-men-and-women-5aa1ffc03992a3.6495261315205662082358.png" descr="kisspng-speech-balloon-communication-royalty-free-stock-il-we-are-talking-to-men-and-women-5aa1ffc03992a3.649526131520566208235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6683" y="7146314"/>
            <a:ext cx="5348879" cy="4666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49786" y="12777854"/>
            <a:ext cx="2751702" cy="748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30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3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300"/>
                            </p:stCondLst>
                            <p:childTnLst>
                              <p:par>
                                <p:cTn id="1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8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800"/>
                            </p:stCondLst>
                            <p:childTnLst>
                              <p:par>
                                <p:cTn id="24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" grpId="0" animBg="1" advAuto="0"/>
      <p:bldP spid="287" grpId="0" animBg="1" advAuto="0"/>
      <p:bldP spid="288" grpId="0" animBg="1" advAuto="0"/>
      <p:bldP spid="289" grpId="0" animBg="1" advAuto="0"/>
      <p:bldP spid="290" grpId="0" animBg="1" advAuto="0"/>
      <p:bldP spid="291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https://am.adventistmission.org/mission-spotlight"/>
          <p:cNvSpPr txBox="1"/>
          <p:nvPr/>
        </p:nvSpPr>
        <p:spPr>
          <a:xfrm>
            <a:off x="4792526" y="10111389"/>
            <a:ext cx="14798948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5000" u="sng" spc="150" dirty="0">
                <a:latin typeface="Helvetica"/>
                <a:ea typeface="Helvetica"/>
                <a:cs typeface="Helvetica"/>
                <a:sym typeface="Helvetica"/>
                <a:hlinkClick r:id="rId2"/>
              </a:rPr>
              <a:t>https://am.adventistmission.org/mission-spotlight</a:t>
            </a:r>
            <a:r>
              <a:rPr dirty="0"/>
              <a:t> </a:t>
            </a:r>
          </a:p>
        </p:txBody>
      </p:sp>
      <p:sp>
        <p:nvSpPr>
          <p:cNvPr id="295" name="Watch the weekly mission story, and try to pick up some missionary ideas!…"/>
          <p:cNvSpPr txBox="1">
            <a:spLocks noGrp="1"/>
          </p:cNvSpPr>
          <p:nvPr>
            <p:ph type="body" idx="4294967295"/>
          </p:nvPr>
        </p:nvSpPr>
        <p:spPr>
          <a:xfrm>
            <a:off x="1801153" y="144896"/>
            <a:ext cx="20781694" cy="8960047"/>
          </a:xfrm>
          <a:prstGeom prst="rect">
            <a:avLst/>
          </a:prstGeom>
        </p:spPr>
        <p:txBody>
          <a:bodyPr anchor="ctr"/>
          <a:lstStyle/>
          <a:p>
            <a:pPr algn="ctr" defTabSz="825500">
              <a:lnSpc>
                <a:spcPct val="110000"/>
              </a:lnSpc>
              <a:spcBef>
                <a:spcPts val="3600"/>
              </a:spcBef>
              <a:tabLst/>
              <a:defRPr sz="10500" spc="-104">
                <a:solidFill>
                  <a:srgbClr val="5E5E5E"/>
                </a:solidFill>
                <a:latin typeface="Snell Roundhand Bold"/>
                <a:ea typeface="Snell Roundhand Bold"/>
                <a:cs typeface="Snell Roundhand Bold"/>
                <a:sym typeface="Snell Roundhand Bold"/>
              </a:defRPr>
            </a:pPr>
            <a:r>
              <a:rPr lang="ro-RO" sz="10500" dirty="0">
                <a:solidFill>
                  <a:schemeClr val="tx2">
                    <a:lumMod val="10000"/>
                  </a:schemeClr>
                </a:solidFill>
                <a:sym typeface="Snell Roundhand Bold"/>
              </a:rPr>
              <a:t>Urmăriți veștile misionare săptămânale  și încercați să preluați câteva idei pentru misiune! 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200" y="183"/>
            <a:ext cx="20378057" cy="12588061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algn="l" defTabSz="914400" hangingPunct="1">
              <a:spcBef>
                <a:spcPts val="0"/>
              </a:spcBef>
              <a:tabLst/>
            </a:pPr>
            <a:endParaRPr lang="ro-RO" sz="2800" dirty="0">
              <a:solidFill>
                <a:schemeClr val="bg1"/>
              </a:solidFill>
            </a:endParaRPr>
          </a:p>
          <a:p>
            <a:pPr algn="l" defTabSz="914400" hangingPunct="1">
              <a:spcBef>
                <a:spcPts val="0"/>
              </a:spcBef>
              <a:tabLst/>
            </a:pPr>
            <a:endParaRPr lang="ro-RO" sz="2800" dirty="0">
              <a:solidFill>
                <a:schemeClr val="bg1"/>
              </a:solidFill>
            </a:endParaRPr>
          </a:p>
          <a:p>
            <a:r>
              <a:rPr lang="ro-RO" sz="6000" b="1" dirty="0">
                <a:solidFill>
                  <a:schemeClr val="bg1"/>
                </a:solidFill>
              </a:rPr>
              <a:t>POEZIA STUDIULUI</a:t>
            </a:r>
            <a:br>
              <a:rPr lang="ro-RO" sz="6000" b="1" dirty="0">
                <a:solidFill>
                  <a:schemeClr val="bg1"/>
                </a:solidFill>
              </a:rPr>
            </a:br>
            <a:endParaRPr lang="ro-RO" sz="2000" b="1" dirty="0">
              <a:solidFill>
                <a:schemeClr val="bg1"/>
              </a:solidFill>
            </a:endParaRPr>
          </a:p>
          <a:p>
            <a:r>
              <a:rPr lang="ro-RO" sz="6000" b="1" dirty="0">
                <a:solidFill>
                  <a:schemeClr val="bg1"/>
                </a:solidFill>
              </a:rPr>
              <a:t>Pe meterezele credinței</a:t>
            </a:r>
            <a:endParaRPr lang="ro-RO" sz="3200" dirty="0">
              <a:solidFill>
                <a:schemeClr val="bg1"/>
              </a:solidFill>
            </a:endParaRPr>
          </a:p>
          <a:p>
            <a:r>
              <a:rPr lang="ro-RO" sz="3200" dirty="0">
                <a:solidFill>
                  <a:schemeClr val="bg1"/>
                </a:solidFill>
              </a:rPr>
              <a:t>Ierem.9,7-16; Rom.1,21-32; 2Cor.12,7-10; 1Petru 4,12-19; 5,8-11.</a:t>
            </a:r>
          </a:p>
          <a:p>
            <a:r>
              <a:rPr lang="ro-RO" sz="3200" dirty="0">
                <a:solidFill>
                  <a:schemeClr val="bg1"/>
                </a:solidFill>
              </a:rPr>
              <a:t>Prin necazuri mici sau mari trecem sigur fiecare,</a:t>
            </a:r>
          </a:p>
          <a:p>
            <a:r>
              <a:rPr lang="ro-RO" sz="3200" dirty="0">
                <a:solidFill>
                  <a:schemeClr val="bg1"/>
                </a:solidFill>
              </a:rPr>
              <a:t>Sfatul este să fim tari, fără umbră de mirare,</a:t>
            </a:r>
          </a:p>
          <a:p>
            <a:r>
              <a:rPr lang="ro-RO" sz="3200" dirty="0">
                <a:solidFill>
                  <a:schemeClr val="bg1"/>
                </a:solidFill>
              </a:rPr>
              <a:t>Știm că diavolul mereu rage și va da târcoale</a:t>
            </a:r>
          </a:p>
          <a:p>
            <a:r>
              <a:rPr lang="ro-RO" sz="3200" dirty="0">
                <a:solidFill>
                  <a:schemeClr val="bg1"/>
                </a:solidFill>
              </a:rPr>
              <a:t>Dar credința-n Dumnezeu ne va trece-a morții vale!</a:t>
            </a:r>
          </a:p>
          <a:p>
            <a:endParaRPr lang="ro-RO" sz="3200" dirty="0">
              <a:solidFill>
                <a:schemeClr val="bg1"/>
              </a:solidFill>
            </a:endParaRPr>
          </a:p>
          <a:p>
            <a:r>
              <a:rPr lang="ro-RO" sz="3200" dirty="0">
                <a:solidFill>
                  <a:schemeClr val="bg1"/>
                </a:solidFill>
              </a:rPr>
              <a:t>Ale suferinței ploi vin când lente când furtună,</a:t>
            </a:r>
          </a:p>
          <a:p>
            <a:r>
              <a:rPr lang="ro-RO" sz="3200" dirty="0">
                <a:solidFill>
                  <a:schemeClr val="bg1"/>
                </a:solidFill>
              </a:rPr>
              <a:t>Sfatul e să nu fim noi cauza care le-adună;</a:t>
            </a:r>
          </a:p>
          <a:p>
            <a:r>
              <a:rPr lang="ro-RO" sz="3200" dirty="0">
                <a:solidFill>
                  <a:schemeClr val="bg1"/>
                </a:solidFill>
              </a:rPr>
              <a:t>Doar atunci când ne lovesc pentru </a:t>
            </a:r>
            <a:r>
              <a:rPr lang="ro-RO" sz="3200" dirty="0" err="1">
                <a:solidFill>
                  <a:schemeClr val="bg1"/>
                </a:solidFill>
              </a:rPr>
              <a:t>hristică</a:t>
            </a:r>
            <a:r>
              <a:rPr lang="ro-RO" sz="3200" dirty="0">
                <a:solidFill>
                  <a:schemeClr val="bg1"/>
                </a:solidFill>
              </a:rPr>
              <a:t> solie,</a:t>
            </a:r>
          </a:p>
          <a:p>
            <a:r>
              <a:rPr lang="ro-RO" sz="3200" dirty="0">
                <a:solidFill>
                  <a:schemeClr val="bg1"/>
                </a:solidFill>
              </a:rPr>
              <a:t>Cei ce-n Domnul pătimesc au prilej de bucurie!</a:t>
            </a:r>
          </a:p>
          <a:p>
            <a:endParaRPr lang="ro-RO" sz="3200" dirty="0">
              <a:solidFill>
                <a:schemeClr val="bg1"/>
              </a:solidFill>
            </a:endParaRPr>
          </a:p>
          <a:p>
            <a:endParaRPr lang="ro-RO" sz="3200" dirty="0">
              <a:solidFill>
                <a:schemeClr val="bg1"/>
              </a:solidFill>
            </a:endParaRPr>
          </a:p>
          <a:p>
            <a:endParaRPr lang="ro-RO" sz="3200" dirty="0">
              <a:solidFill>
                <a:schemeClr val="bg1"/>
              </a:solidFill>
            </a:endParaRPr>
          </a:p>
          <a:p>
            <a:endParaRPr lang="ro-RO" sz="3200" dirty="0">
              <a:solidFill>
                <a:schemeClr val="bg1"/>
              </a:solidFill>
            </a:endParaRPr>
          </a:p>
          <a:p>
            <a:r>
              <a:rPr lang="ro-RO" sz="3200" dirty="0">
                <a:solidFill>
                  <a:schemeClr val="bg1"/>
                </a:solidFill>
              </a:rPr>
              <a:t>Pentru omul iubitor și-n speranță fără zgură,</a:t>
            </a:r>
          </a:p>
          <a:p>
            <a:r>
              <a:rPr lang="ro-RO" sz="3200" dirty="0">
                <a:solidFill>
                  <a:schemeClr val="bg1"/>
                </a:solidFill>
              </a:rPr>
              <a:t>Suferința-i un cuptor, de Satan încins cu ură,</a:t>
            </a:r>
          </a:p>
          <a:p>
            <a:r>
              <a:rPr lang="ro-RO" sz="3200" dirty="0">
                <a:solidFill>
                  <a:schemeClr val="bg1"/>
                </a:solidFill>
              </a:rPr>
              <a:t>Însă Cel ce-a pătimit și în ceruri mijlocește</a:t>
            </a:r>
          </a:p>
          <a:p>
            <a:r>
              <a:rPr lang="ro-RO" sz="3200" dirty="0">
                <a:solidFill>
                  <a:schemeClr val="bg1"/>
                </a:solidFill>
              </a:rPr>
              <a:t>Îi dă pacea negreșit și credința-i întărește!</a:t>
            </a:r>
          </a:p>
          <a:p>
            <a:endParaRPr lang="ro-RO" sz="3200" dirty="0">
              <a:solidFill>
                <a:schemeClr val="bg1"/>
              </a:solidFill>
            </a:endParaRPr>
          </a:p>
          <a:p>
            <a:r>
              <a:rPr lang="ro-RO" sz="3200" dirty="0">
                <a:solidFill>
                  <a:schemeClr val="bg1"/>
                </a:solidFill>
              </a:rPr>
              <a:t>Vin necazuri, vin, tot vin, căci e vremea de pe urmă!</a:t>
            </a:r>
          </a:p>
          <a:p>
            <a:r>
              <a:rPr lang="ro-RO" sz="3200" dirty="0">
                <a:solidFill>
                  <a:schemeClr val="bg1"/>
                </a:solidFill>
              </a:rPr>
              <a:t>Ancorând în Cel divin, chiar de viața ni se curmă,</a:t>
            </a:r>
          </a:p>
          <a:p>
            <a:r>
              <a:rPr lang="ro-RO" sz="3200" dirty="0">
                <a:solidFill>
                  <a:schemeClr val="bg1"/>
                </a:solidFill>
              </a:rPr>
              <a:t>Cu credință-n Dumnezeu trecem orice suferință,</a:t>
            </a:r>
          </a:p>
          <a:p>
            <a:r>
              <a:rPr lang="ro-RO" sz="3200" dirty="0">
                <a:solidFill>
                  <a:schemeClr val="bg1"/>
                </a:solidFill>
              </a:rPr>
              <a:t>Căci noi știm că Fiul Său ne îmbracă-n biruință!</a:t>
            </a:r>
          </a:p>
          <a:p>
            <a:endParaRPr lang="ro-RO" sz="3200" dirty="0">
              <a:solidFill>
                <a:schemeClr val="bg1"/>
              </a:solidFill>
            </a:endParaRPr>
          </a:p>
          <a:p>
            <a:r>
              <a:rPr lang="ro-RO" sz="3200" dirty="0">
                <a:solidFill>
                  <a:schemeClr val="bg1"/>
                </a:solidFill>
              </a:rPr>
              <a:t>Cornel </a:t>
            </a:r>
            <a:r>
              <a:rPr lang="ro-RO" sz="3200" dirty="0" err="1">
                <a:solidFill>
                  <a:schemeClr val="bg1"/>
                </a:solidFill>
              </a:rPr>
              <a:t>Mafteiu</a:t>
            </a:r>
            <a:endParaRPr lang="ro-RO" sz="3200" dirty="0">
              <a:solidFill>
                <a:schemeClr val="bg1"/>
              </a:solidFill>
            </a:endParaRPr>
          </a:p>
          <a:p>
            <a:r>
              <a:rPr lang="ro-RO" sz="3200" dirty="0">
                <a:solidFill>
                  <a:schemeClr val="bg1"/>
                </a:solidFill>
              </a:rPr>
              <a:t>București, 21.06.2022</a:t>
            </a:r>
            <a:endParaRPr lang="ro-RO" sz="3600" i="1" kern="1200" spc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079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Mission"/>
          <p:cNvSpPr txBox="1">
            <a:spLocks noGrp="1"/>
          </p:cNvSpPr>
          <p:nvPr>
            <p:ph type="body" sz="quarter" idx="4294967295"/>
          </p:nvPr>
        </p:nvSpPr>
        <p:spPr>
          <a:xfrm>
            <a:off x="4415136" y="5666489"/>
            <a:ext cx="16637686" cy="320773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800735">
              <a:lnSpc>
                <a:spcPct val="100000"/>
              </a:lnSpc>
              <a:tabLst/>
              <a:defRPr sz="19400" spc="-194">
                <a:solidFill>
                  <a:srgbClr val="5E5E5E"/>
                </a:solidFill>
                <a:uFill>
                  <a:solidFill>
                    <a:srgbClr val="FF2C21"/>
                  </a:solidFill>
                </a:uFill>
                <a:latin typeface="Snell Roundhand Bold"/>
                <a:ea typeface="Snell Roundhand Bold"/>
                <a:cs typeface="Snell Roundhand Bold"/>
                <a:sym typeface="Snell Roundhand Bold"/>
              </a:defRPr>
            </a:lvl1pPr>
          </a:lstStyle>
          <a:p>
            <a:pPr>
              <a:defRPr>
                <a:uFillTx/>
              </a:defRPr>
            </a:pPr>
            <a:r>
              <a:rPr lang="ro-RO" sz="8800" dirty="0">
                <a:solidFill>
                  <a:schemeClr val="tx2">
                    <a:lumMod val="10000"/>
                  </a:schemeClr>
                </a:solidFill>
                <a:uFill>
                  <a:solidFill>
                    <a:srgbClr val="FF2C21"/>
                  </a:solidFill>
                </a:uFill>
              </a:rPr>
              <a:t>Comentarii inspirate </a:t>
            </a:r>
            <a:r>
              <a:rPr lang="ro-RO" sz="8800" dirty="0" err="1">
                <a:solidFill>
                  <a:schemeClr val="tx2">
                    <a:lumMod val="10000"/>
                  </a:schemeClr>
                </a:solidFill>
                <a:uFill>
                  <a:solidFill>
                    <a:srgbClr val="FF2C21"/>
                  </a:solidFill>
                </a:uFill>
              </a:rPr>
              <a:t>EllenWhite</a:t>
            </a:r>
            <a:endParaRPr sz="8800" dirty="0">
              <a:solidFill>
                <a:schemeClr val="tx2">
                  <a:lumMod val="10000"/>
                </a:schemeClr>
              </a:solidFill>
              <a:uFill>
                <a:solidFill>
                  <a:srgbClr val="FF2C21"/>
                </a:solidFill>
              </a:uFill>
            </a:endParaRPr>
          </a:p>
        </p:txBody>
      </p:sp>
      <p:pic>
        <p:nvPicPr>
          <p:cNvPr id="276" name="Line Line" descr="Line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407023" y="8227893"/>
            <a:ext cx="19010111" cy="214283"/>
          </a:xfrm>
          <a:prstGeom prst="rect">
            <a:avLst/>
          </a:prstGeom>
          <a:effectLst>
            <a:outerShdw blurRad="50800" dist="63500" dir="2700000" rotWithShape="0">
              <a:srgbClr val="000000">
                <a:alpha val="50000"/>
              </a:srgbClr>
            </a:outerShdw>
          </a:effectLst>
        </p:spPr>
      </p:pic>
      <p:sp>
        <p:nvSpPr>
          <p:cNvPr id="277" name="Pencil"/>
          <p:cNvSpPr/>
          <p:nvPr/>
        </p:nvSpPr>
        <p:spPr>
          <a:xfrm rot="1921258">
            <a:off x="4860324" y="1501600"/>
            <a:ext cx="698043" cy="73117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320" y="0"/>
                </a:moveTo>
                <a:cubicBezTo>
                  <a:pt x="2381" y="0"/>
                  <a:pt x="0" y="227"/>
                  <a:pt x="0" y="508"/>
                </a:cubicBezTo>
                <a:lnTo>
                  <a:pt x="0" y="1391"/>
                </a:lnTo>
                <a:lnTo>
                  <a:pt x="21600" y="1391"/>
                </a:lnTo>
                <a:lnTo>
                  <a:pt x="21600" y="508"/>
                </a:lnTo>
                <a:cubicBezTo>
                  <a:pt x="21600" y="227"/>
                  <a:pt x="19201" y="0"/>
                  <a:pt x="16262" y="0"/>
                </a:cubicBezTo>
                <a:lnTo>
                  <a:pt x="5320" y="0"/>
                </a:lnTo>
                <a:close/>
                <a:moveTo>
                  <a:pt x="0" y="1715"/>
                </a:moveTo>
                <a:lnTo>
                  <a:pt x="0" y="4104"/>
                </a:lnTo>
                <a:lnTo>
                  <a:pt x="21600" y="4104"/>
                </a:lnTo>
                <a:lnTo>
                  <a:pt x="21600" y="1715"/>
                </a:lnTo>
                <a:lnTo>
                  <a:pt x="0" y="1715"/>
                </a:lnTo>
                <a:close/>
                <a:moveTo>
                  <a:pt x="0" y="4428"/>
                </a:moveTo>
                <a:lnTo>
                  <a:pt x="0" y="16997"/>
                </a:lnTo>
                <a:cubicBezTo>
                  <a:pt x="715" y="16978"/>
                  <a:pt x="1487" y="16968"/>
                  <a:pt x="2298" y="16968"/>
                </a:cubicBezTo>
                <a:cubicBezTo>
                  <a:pt x="3854" y="16968"/>
                  <a:pt x="5364" y="17008"/>
                  <a:pt x="6558" y="17079"/>
                </a:cubicBezTo>
                <a:cubicBezTo>
                  <a:pt x="7751" y="17008"/>
                  <a:pt x="9243" y="16968"/>
                  <a:pt x="10800" y="16968"/>
                </a:cubicBezTo>
                <a:cubicBezTo>
                  <a:pt x="12357" y="16968"/>
                  <a:pt x="13849" y="17008"/>
                  <a:pt x="15042" y="17079"/>
                </a:cubicBezTo>
                <a:cubicBezTo>
                  <a:pt x="16235" y="17008"/>
                  <a:pt x="17746" y="16968"/>
                  <a:pt x="19302" y="16968"/>
                </a:cubicBezTo>
                <a:cubicBezTo>
                  <a:pt x="20113" y="16968"/>
                  <a:pt x="20884" y="16978"/>
                  <a:pt x="21600" y="16997"/>
                </a:cubicBezTo>
                <a:lnTo>
                  <a:pt x="21600" y="4428"/>
                </a:lnTo>
                <a:lnTo>
                  <a:pt x="0" y="4428"/>
                </a:lnTo>
                <a:close/>
                <a:moveTo>
                  <a:pt x="2298" y="17292"/>
                </a:moveTo>
                <a:cubicBezTo>
                  <a:pt x="1561" y="17292"/>
                  <a:pt x="907" y="17305"/>
                  <a:pt x="371" y="17327"/>
                </a:cubicBezTo>
                <a:lnTo>
                  <a:pt x="5409" y="19388"/>
                </a:lnTo>
                <a:lnTo>
                  <a:pt x="6116" y="19678"/>
                </a:lnTo>
                <a:lnTo>
                  <a:pt x="15484" y="19678"/>
                </a:lnTo>
                <a:lnTo>
                  <a:pt x="16191" y="19388"/>
                </a:lnTo>
                <a:lnTo>
                  <a:pt x="21229" y="17327"/>
                </a:lnTo>
                <a:cubicBezTo>
                  <a:pt x="20693" y="17305"/>
                  <a:pt x="20038" y="17292"/>
                  <a:pt x="19302" y="17292"/>
                </a:cubicBezTo>
                <a:cubicBezTo>
                  <a:pt x="18082" y="17292"/>
                  <a:pt x="16931" y="17331"/>
                  <a:pt x="16297" y="17396"/>
                </a:cubicBezTo>
                <a:lnTo>
                  <a:pt x="15042" y="17525"/>
                </a:lnTo>
                <a:lnTo>
                  <a:pt x="13805" y="17396"/>
                </a:lnTo>
                <a:cubicBezTo>
                  <a:pt x="13170" y="17331"/>
                  <a:pt x="12020" y="17292"/>
                  <a:pt x="10800" y="17292"/>
                </a:cubicBezTo>
                <a:cubicBezTo>
                  <a:pt x="9581" y="17292"/>
                  <a:pt x="8429" y="17331"/>
                  <a:pt x="7795" y="17396"/>
                </a:cubicBezTo>
                <a:lnTo>
                  <a:pt x="6558" y="17525"/>
                </a:lnTo>
                <a:lnTo>
                  <a:pt x="5303" y="17396"/>
                </a:lnTo>
                <a:cubicBezTo>
                  <a:pt x="4668" y="17331"/>
                  <a:pt x="3517" y="17292"/>
                  <a:pt x="2298" y="17292"/>
                </a:cubicBezTo>
                <a:close/>
                <a:moveTo>
                  <a:pt x="6894" y="20002"/>
                </a:moveTo>
                <a:lnTo>
                  <a:pt x="10800" y="21600"/>
                </a:lnTo>
                <a:lnTo>
                  <a:pt x="14706" y="20002"/>
                </a:lnTo>
                <a:lnTo>
                  <a:pt x="6894" y="20002"/>
                </a:lnTo>
                <a:close/>
              </a:path>
            </a:pathLst>
          </a:custGeom>
          <a:solidFill>
            <a:srgbClr val="73FCD6"/>
          </a:solidFill>
          <a:ln w="25400">
            <a:solidFill>
              <a:srgbClr val="000000"/>
            </a:solidFill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pic>
        <p:nvPicPr>
          <p:cNvPr id="27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49786" y="12777854"/>
            <a:ext cx="2751702" cy="74828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6ACF78-934B-3386-7579-76EA7B70C725}"/>
              </a:ext>
            </a:extLst>
          </p:cNvPr>
          <p:cNvSpPr txBox="1"/>
          <p:nvPr/>
        </p:nvSpPr>
        <p:spPr>
          <a:xfrm>
            <a:off x="3331178" y="8593546"/>
            <a:ext cx="19085957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3600" dirty="0"/>
              <a:t>https://</a:t>
            </a:r>
            <a:r>
              <a:rPr lang="en-GB" sz="3600" dirty="0" err="1"/>
              <a:t>app.studiu-biblic.ro</a:t>
            </a:r>
            <a:r>
              <a:rPr lang="en-GB" sz="3600" dirty="0"/>
              <a:t>/</a:t>
            </a:r>
            <a:r>
              <a:rPr lang="en-GB" sz="3600" dirty="0" err="1"/>
              <a:t>editia-instructori</a:t>
            </a:r>
            <a:r>
              <a:rPr lang="en-GB" sz="3600" dirty="0"/>
              <a:t>/2022/07/01/comentarii-inspirate-st-2-15.html</a:t>
            </a:r>
            <a:endParaRPr lang="en-RO" sz="3600" dirty="0"/>
          </a:p>
        </p:txBody>
      </p:sp>
    </p:spTree>
    <p:extLst>
      <p:ext uri="{BB962C8B-B14F-4D97-AF65-F5344CB8AC3E}">
        <p14:creationId xmlns:p14="http://schemas.microsoft.com/office/powerpoint/2010/main" val="1542477542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00"/>
                            </p:stCondLst>
                            <p:childTnLst>
                              <p:par>
                                <p:cTn id="8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00"/>
                            </p:stCondLst>
                            <p:childTnLst>
                              <p:par>
                                <p:cTn id="13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444747 -0.003258" pathEditMode="relative">
                                      <p:cBhvr>
                                        <p:cTn id="14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800"/>
                            </p:stCondLst>
                            <p:childTnLst>
                              <p:par>
                                <p:cTn id="16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" grpId="0" animBg="1" advAuto="0"/>
      <p:bldP spid="276" grpId="0" animBg="1" advAuto="0"/>
      <p:bldP spid="277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70AD6C0D-C3BC-466A-A4A6-09DE2456F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1977" y="2494294"/>
            <a:ext cx="8743950" cy="2095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1A4CCC-2198-46AF-8F71-F29219B3AD5B}"/>
              </a:ext>
            </a:extLst>
          </p:cNvPr>
          <p:cNvSpPr txBox="1"/>
          <p:nvPr/>
        </p:nvSpPr>
        <p:spPr>
          <a:xfrm>
            <a:off x="803870" y="4481017"/>
            <a:ext cx="80386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7200" dirty="0">
                <a:solidFill>
                  <a:schemeClr val="tx2"/>
                </a:solidFill>
                <a:latin typeface="Montserrat Bold" panose="00000800000000000000" pitchFamily="2" charset="0"/>
              </a:rPr>
              <a:t>Știri misionare:</a:t>
            </a:r>
          </a:p>
          <a:p>
            <a:endParaRPr lang="ro-RO" sz="5200" dirty="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CBC7E2-E625-4F04-AEF4-876A915BEE84}"/>
              </a:ext>
            </a:extLst>
          </p:cNvPr>
          <p:cNvSpPr txBox="1"/>
          <p:nvPr/>
        </p:nvSpPr>
        <p:spPr>
          <a:xfrm>
            <a:off x="803870" y="6405279"/>
            <a:ext cx="803868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Font typeface="Arial" panose="020B0604020202020204" pitchFamily="34" charset="0"/>
              <a:buChar char="•"/>
            </a:pPr>
            <a:r>
              <a:rPr lang="it-IT" sz="5200" dirty="0">
                <a:solidFill>
                  <a:schemeClr val="tx2"/>
                </a:solidFill>
                <a:latin typeface="Montserrat" panose="00000500000000000000" pitchFamily="2" charset="0"/>
              </a:rPr>
              <a:t>Canalul „Școala De Sabat” </a:t>
            </a:r>
          </a:p>
          <a:p>
            <a:endParaRPr lang="it-IT" sz="5200" dirty="0">
              <a:solidFill>
                <a:schemeClr val="tx2"/>
              </a:solidFill>
              <a:latin typeface="Montserrat" panose="00000500000000000000" pitchFamily="2" charset="0"/>
            </a:endParaRPr>
          </a:p>
          <a:p>
            <a:r>
              <a:rPr lang="ro-RO" sz="5200" u="sng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https://www.youtube.com/channel/UC-Tc1sn5d3UUR6OAYzhmtLA</a:t>
            </a:r>
            <a:r>
              <a:rPr lang="ro-RO" sz="5200" dirty="0">
                <a:solidFill>
                  <a:schemeClr val="tx2"/>
                </a:solidFill>
              </a:rPr>
              <a:t> </a:t>
            </a:r>
          </a:p>
          <a:p>
            <a:endParaRPr lang="ro-RO" sz="5200" dirty="0">
              <a:solidFill>
                <a:schemeClr val="tx2"/>
              </a:solidFill>
            </a:endParaRPr>
          </a:p>
        </p:txBody>
      </p:sp>
      <p:pic>
        <p:nvPicPr>
          <p:cNvPr id="11" name="Picture 10" descr="A picture containing arrow&#10;&#10;Description automatically generated">
            <a:extLst>
              <a:ext uri="{FF2B5EF4-FFF2-40B4-BE49-F238E27FC236}">
                <a16:creationId xmlns:a16="http://schemas.microsoft.com/office/drawing/2014/main" id="{43AF03EE-28A2-490B-90CB-7710B8CA686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37229" y="7144692"/>
            <a:ext cx="5618798" cy="39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26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70AD6C0D-C3BC-466A-A4A6-09DE2456F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1977" y="2494294"/>
            <a:ext cx="8743950" cy="2095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1A4CCC-2198-46AF-8F71-F29219B3AD5B}"/>
              </a:ext>
            </a:extLst>
          </p:cNvPr>
          <p:cNvSpPr txBox="1"/>
          <p:nvPr/>
        </p:nvSpPr>
        <p:spPr>
          <a:xfrm>
            <a:off x="803870" y="3542045"/>
            <a:ext cx="80386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7200" dirty="0">
                <a:solidFill>
                  <a:schemeClr val="tx2"/>
                </a:solidFill>
                <a:latin typeface="Montserrat Bold" panose="00000800000000000000" pitchFamily="2" charset="0"/>
              </a:rPr>
              <a:t>Școala de Sabat pentru copii</a:t>
            </a:r>
          </a:p>
          <a:p>
            <a:endParaRPr lang="ro-RO" sz="5200" dirty="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CBC7E2-E625-4F04-AEF4-876A915BEE84}"/>
              </a:ext>
            </a:extLst>
          </p:cNvPr>
          <p:cNvSpPr txBox="1"/>
          <p:nvPr/>
        </p:nvSpPr>
        <p:spPr>
          <a:xfrm>
            <a:off x="803870" y="6405278"/>
            <a:ext cx="8038680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Font typeface="Arial" panose="020B0604020202020204" pitchFamily="34" charset="0"/>
              <a:buChar char="•"/>
            </a:pPr>
            <a:r>
              <a:rPr lang="it-IT" sz="3200" dirty="0">
                <a:solidFill>
                  <a:schemeClr val="tx2"/>
                </a:solidFill>
                <a:latin typeface="Montserrat" panose="00000500000000000000" pitchFamily="2" charset="0"/>
              </a:rPr>
              <a:t>Canalul „Școala De Sabat” </a:t>
            </a:r>
          </a:p>
          <a:p>
            <a:endParaRPr lang="it-IT" sz="3200" dirty="0">
              <a:solidFill>
                <a:schemeClr val="tx2"/>
              </a:solidFill>
              <a:latin typeface="Montserrat" panose="00000500000000000000" pitchFamily="2" charset="0"/>
            </a:endParaRPr>
          </a:p>
          <a:p>
            <a:r>
              <a:rPr lang="ro-RO" sz="3200" u="sng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https://www.youtube.com/channel/UC-Tc1sn5d3UUR6OAYzhmtLA</a:t>
            </a:r>
            <a:r>
              <a:rPr lang="ro-RO" sz="3200" u="sng" dirty="0">
                <a:solidFill>
                  <a:schemeClr val="tx2"/>
                </a:solidFill>
              </a:rPr>
              <a:t> </a:t>
            </a:r>
            <a:r>
              <a:rPr lang="ro-RO" sz="3200" dirty="0">
                <a:solidFill>
                  <a:schemeClr val="tx2"/>
                </a:solidFill>
              </a:rPr>
              <a:t> </a:t>
            </a:r>
          </a:p>
          <a:p>
            <a:endParaRPr lang="ro-RO" sz="3200" dirty="0">
              <a:solidFill>
                <a:schemeClr val="tx2"/>
              </a:solidFill>
            </a:endParaRPr>
          </a:p>
          <a:p>
            <a:r>
              <a:rPr lang="ro-RO" sz="3200" dirty="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https://www.youtube.com/c/ScoalaDeSabat/videos</a:t>
            </a:r>
            <a:r>
              <a:rPr lang="ro-RO" sz="3200" dirty="0">
                <a:solidFill>
                  <a:schemeClr val="tx2"/>
                </a:solidFill>
              </a:rPr>
              <a:t> </a:t>
            </a:r>
          </a:p>
          <a:p>
            <a:endParaRPr lang="ro-RO" sz="3200" dirty="0">
              <a:solidFill>
                <a:schemeClr val="tx2"/>
              </a:solidFill>
            </a:endParaRPr>
          </a:p>
          <a:p>
            <a:r>
              <a:rPr lang="ro-RO" sz="3200" dirty="0">
                <a:solidFill>
                  <a:schemeClr val="tx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https://www.facebook.com/slujireacopiilor/</a:t>
            </a:r>
            <a:r>
              <a:rPr lang="ro-RO" sz="3200" dirty="0">
                <a:solidFill>
                  <a:schemeClr val="tx2"/>
                </a:solidFill>
              </a:rPr>
              <a:t> </a:t>
            </a:r>
          </a:p>
          <a:p>
            <a:endParaRPr lang="ro-RO" sz="3200" dirty="0">
              <a:solidFill>
                <a:schemeClr val="tx2"/>
              </a:solidFill>
            </a:endParaRPr>
          </a:p>
        </p:txBody>
      </p:sp>
      <p:pic>
        <p:nvPicPr>
          <p:cNvPr id="7" name="Picture 6" descr="A picture containing arrow&#10;&#10;Description automatically generated">
            <a:extLst>
              <a:ext uri="{FF2B5EF4-FFF2-40B4-BE49-F238E27FC236}">
                <a16:creationId xmlns:a16="http://schemas.microsoft.com/office/drawing/2014/main" id="{C4AA64AA-99F9-4751-A7EF-5C9119730AD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37229" y="7144692"/>
            <a:ext cx="5618798" cy="39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47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91A4CCC-2198-46AF-8F71-F29219B3AD5B}"/>
              </a:ext>
            </a:extLst>
          </p:cNvPr>
          <p:cNvSpPr txBox="1"/>
          <p:nvPr/>
        </p:nvSpPr>
        <p:spPr>
          <a:xfrm>
            <a:off x="803870" y="3542045"/>
            <a:ext cx="8299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7200" dirty="0">
                <a:solidFill>
                  <a:schemeClr val="tx2"/>
                </a:solidFill>
                <a:latin typeface="Montserrat Bold" panose="00000800000000000000" pitchFamily="2" charset="0"/>
              </a:rPr>
              <a:t>ȘCOALA CUVÂNTULUI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CBC7E2-E625-4F04-AEF4-876A915BEE84}"/>
              </a:ext>
            </a:extLst>
          </p:cNvPr>
          <p:cNvSpPr txBox="1"/>
          <p:nvPr/>
        </p:nvSpPr>
        <p:spPr>
          <a:xfrm>
            <a:off x="803870" y="7604694"/>
            <a:ext cx="803868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u="sng" dirty="0">
                <a:solidFill>
                  <a:schemeClr val="bg1"/>
                </a:solidFill>
                <a:hlinkClick r:id="rId2"/>
              </a:rPr>
              <a:t>https://www.facebook.com/scoala.cuvantului</a:t>
            </a:r>
            <a:r>
              <a:rPr lang="ro-RO" sz="4400" u="sng" dirty="0">
                <a:solidFill>
                  <a:schemeClr val="bg1"/>
                </a:solidFill>
              </a:rPr>
              <a:t> </a:t>
            </a:r>
          </a:p>
          <a:p>
            <a:endParaRPr lang="ro-RO" sz="4400" u="sng" dirty="0">
              <a:solidFill>
                <a:schemeClr val="bg1"/>
              </a:solidFill>
            </a:endParaRPr>
          </a:p>
          <a:p>
            <a:r>
              <a:rPr lang="ro-RO" sz="4400" u="sng" dirty="0">
                <a:solidFill>
                  <a:schemeClr val="bg1"/>
                </a:solidFill>
              </a:rPr>
              <a:t>hățaș://</a:t>
            </a:r>
            <a:r>
              <a:rPr lang="ro-RO" sz="4400" u="sng" dirty="0" err="1">
                <a:solidFill>
                  <a:schemeClr val="bg1"/>
                </a:solidFill>
              </a:rPr>
              <a:t>www.youtube.com</a:t>
            </a:r>
            <a:r>
              <a:rPr lang="ro-RO" sz="4400" u="sng" dirty="0">
                <a:solidFill>
                  <a:schemeClr val="bg1"/>
                </a:solidFill>
              </a:rPr>
              <a:t>/</a:t>
            </a:r>
            <a:r>
              <a:rPr lang="ro-RO" sz="4400" u="sng" dirty="0" err="1">
                <a:solidFill>
                  <a:schemeClr val="bg1"/>
                </a:solidFill>
              </a:rPr>
              <a:t>results?search_query</a:t>
            </a:r>
            <a:r>
              <a:rPr lang="ro-RO" sz="4400" u="sng" dirty="0">
                <a:solidFill>
                  <a:schemeClr val="bg1"/>
                </a:solidFill>
              </a:rPr>
              <a:t>=</a:t>
            </a:r>
            <a:r>
              <a:rPr lang="ro-RO" sz="4400" u="sng" dirty="0" err="1">
                <a:solidFill>
                  <a:schemeClr val="bg1"/>
                </a:solidFill>
              </a:rPr>
              <a:t>scoala+cuvantului</a:t>
            </a:r>
            <a:endParaRPr lang="ro-RO" sz="4400" u="sng" dirty="0">
              <a:solidFill>
                <a:schemeClr val="bg1"/>
              </a:solidFill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A36461EA-316A-41DE-BAC9-0ACE78F77B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4564" y="4815840"/>
            <a:ext cx="4096636" cy="4096636"/>
          </a:xfrm>
          <a:prstGeom prst="rect">
            <a:avLst/>
          </a:prstGeom>
        </p:spPr>
      </p:pic>
      <p:pic>
        <p:nvPicPr>
          <p:cNvPr id="5" name="Picture 4" descr="A picture containing arrow&#10;&#10;Description automatically generated">
            <a:extLst>
              <a:ext uri="{FF2B5EF4-FFF2-40B4-BE49-F238E27FC236}">
                <a16:creationId xmlns:a16="http://schemas.microsoft.com/office/drawing/2014/main" id="{1FE1607A-5E11-48D4-8A23-5B7BCFC54DE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36588" y="4767910"/>
            <a:ext cx="6064052" cy="428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29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878" y="4251494"/>
            <a:ext cx="3617966" cy="1848947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Welcome!"/>
          <p:cNvSpPr txBox="1"/>
          <p:nvPr/>
        </p:nvSpPr>
        <p:spPr>
          <a:xfrm>
            <a:off x="1185087" y="262680"/>
            <a:ext cx="9844363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0" spc="479">
                <a:solidFill>
                  <a:srgbClr val="5E5E5E"/>
                </a:solidFill>
                <a:latin typeface="Snell Roundhand Bold"/>
                <a:ea typeface="Snell Roundhand Bold"/>
                <a:cs typeface="Snell Roundhand Bold"/>
                <a:sym typeface="Snell Roundhand Bold"/>
              </a:defRPr>
            </a:lvl1pPr>
          </a:lstStyle>
          <a:p>
            <a:r>
              <a:rPr lang="ro-RO" dirty="0">
                <a:solidFill>
                  <a:schemeClr val="tx2">
                    <a:lumMod val="10000"/>
                  </a:schemeClr>
                </a:solidFill>
              </a:rPr>
              <a:t>Bun venit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</a:rPr>
              <a:t>!</a:t>
            </a:r>
            <a:endParaRPr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18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964" y="7840412"/>
            <a:ext cx="9587414" cy="519623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4" name="Group"/>
          <p:cNvGrpSpPr/>
          <p:nvPr/>
        </p:nvGrpSpPr>
        <p:grpSpPr>
          <a:xfrm>
            <a:off x="2490062" y="2693545"/>
            <a:ext cx="7311163" cy="5218511"/>
            <a:chOff x="-98311" y="0"/>
            <a:chExt cx="7311161" cy="5218510"/>
          </a:xfrm>
        </p:grpSpPr>
        <p:sp>
          <p:nvSpPr>
            <p:cNvPr id="182" name="Callout"/>
            <p:cNvSpPr/>
            <p:nvPr/>
          </p:nvSpPr>
          <p:spPr>
            <a:xfrm>
              <a:off x="0" y="0"/>
              <a:ext cx="7037785" cy="5218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33" y="0"/>
                  </a:moveTo>
                  <a:cubicBezTo>
                    <a:pt x="1403" y="0"/>
                    <a:pt x="0" y="1892"/>
                    <a:pt x="0" y="4225"/>
                  </a:cubicBezTo>
                  <a:lnTo>
                    <a:pt x="0" y="13219"/>
                  </a:lnTo>
                  <a:cubicBezTo>
                    <a:pt x="0" y="15552"/>
                    <a:pt x="1403" y="17444"/>
                    <a:pt x="3133" y="17444"/>
                  </a:cubicBezTo>
                  <a:lnTo>
                    <a:pt x="9959" y="17444"/>
                  </a:lnTo>
                  <a:lnTo>
                    <a:pt x="11251" y="21600"/>
                  </a:lnTo>
                  <a:lnTo>
                    <a:pt x="12545" y="17444"/>
                  </a:lnTo>
                  <a:lnTo>
                    <a:pt x="18467" y="17444"/>
                  </a:lnTo>
                  <a:cubicBezTo>
                    <a:pt x="20197" y="17444"/>
                    <a:pt x="21600" y="15552"/>
                    <a:pt x="21600" y="13219"/>
                  </a:cubicBezTo>
                  <a:lnTo>
                    <a:pt x="21600" y="4225"/>
                  </a:lnTo>
                  <a:cubicBezTo>
                    <a:pt x="21600" y="1892"/>
                    <a:pt x="20197" y="0"/>
                    <a:pt x="18467" y="0"/>
                  </a:cubicBezTo>
                  <a:lnTo>
                    <a:pt x="3133" y="0"/>
                  </a:lnTo>
                  <a:close/>
                </a:path>
              </a:pathLst>
            </a:custGeom>
            <a:solidFill>
              <a:srgbClr val="F8C334"/>
            </a:solidFill>
            <a:ln w="12700" cap="flat">
              <a:noFill/>
              <a:miter lim="400000"/>
            </a:ln>
            <a:effectLst>
              <a:outerShdw blurRad="50800" dist="63500" dir="27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spcBef>
                  <a:spcPts val="0"/>
                </a:spcBef>
                <a:tabLst/>
                <a:defRPr b="1" cap="all" spc="156">
                  <a:solidFill>
                    <a:srgbClr val="FFFFFF"/>
                  </a:solidFill>
                  <a:latin typeface="Founders Grotesk Condensed"/>
                  <a:ea typeface="Founders Grotesk Condensed"/>
                  <a:cs typeface="Founders Grotesk Condensed"/>
                  <a:sym typeface="Founders Grotesk Condensed"/>
                </a:defRPr>
              </a:pPr>
              <a:endParaRPr/>
            </a:p>
          </p:txBody>
        </p:sp>
        <p:sp>
          <p:nvSpPr>
            <p:cNvPr id="183" name="Don't forget to offer…"/>
            <p:cNvSpPr txBox="1"/>
            <p:nvPr/>
          </p:nvSpPr>
          <p:spPr>
            <a:xfrm>
              <a:off x="-98311" y="1123094"/>
              <a:ext cx="7311161" cy="22678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lnSpc>
                  <a:spcPct val="120000"/>
                </a:lnSpc>
                <a:spcBef>
                  <a:spcPts val="0"/>
                </a:spcBef>
                <a:defRPr sz="5100" b="1" spc="153">
                  <a:solidFill>
                    <a:srgbClr val="000000"/>
                  </a:solidFill>
                  <a:latin typeface="Marker Felt"/>
                  <a:ea typeface="Marker Felt"/>
                  <a:cs typeface="Marker Felt"/>
                  <a:sym typeface="Marker Felt"/>
                </a:defRPr>
              </a:pPr>
              <a:r>
                <a:rPr lang="ro-RO" sz="6000" b="1" spc="153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Marker Felt"/>
                </a:rPr>
                <a:t>Nu uitați să oferiți un zâmbet celorlalți!</a:t>
              </a:r>
              <a:endParaRPr lang="en-GB" sz="6000" b="1" spc="15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Marker Felt"/>
              </a:endParaRPr>
            </a:p>
          </p:txBody>
        </p:sp>
      </p:grpSp>
      <p:grpSp>
        <p:nvGrpSpPr>
          <p:cNvPr id="187" name="Group"/>
          <p:cNvGrpSpPr/>
          <p:nvPr/>
        </p:nvGrpSpPr>
        <p:grpSpPr>
          <a:xfrm>
            <a:off x="12951161" y="-16027"/>
            <a:ext cx="11427993" cy="13744926"/>
            <a:chOff x="0" y="0"/>
            <a:chExt cx="11427991" cy="13744925"/>
          </a:xfrm>
        </p:grpSpPr>
        <p:pic>
          <p:nvPicPr>
            <p:cNvPr id="185" name="Image" descr="Image"/>
            <p:cNvPicPr>
              <a:picLocks noChangeAspect="1"/>
            </p:cNvPicPr>
            <p:nvPr/>
          </p:nvPicPr>
          <p:blipFill>
            <a:blip r:embed="rId5"/>
            <a:srcRect l="5437" t="4989" r="5437" b="4989"/>
            <a:stretch>
              <a:fillRect/>
            </a:stretch>
          </p:blipFill>
          <p:spPr>
            <a:xfrm>
              <a:off x="5588" y="0"/>
              <a:ext cx="11416815" cy="76915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6" name="Image" descr="Image"/>
            <p:cNvPicPr>
              <a:picLocks noChangeAspect="1"/>
            </p:cNvPicPr>
            <p:nvPr/>
          </p:nvPicPr>
          <p:blipFill>
            <a:blip r:embed="rId6"/>
            <a:srcRect t="2712" b="6391"/>
            <a:stretch>
              <a:fillRect/>
            </a:stretch>
          </p:blipFill>
          <p:spPr>
            <a:xfrm>
              <a:off x="0" y="6816407"/>
              <a:ext cx="11427992" cy="69285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46014 -0.003438" pathEditMode="relative">
                                      <p:cBhvr>
                                        <p:cTn id="2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800"/>
                            </p:stCondLst>
                            <p:childTnLst>
                              <p:par>
                                <p:cTn id="24" presetID="6" presetClass="emp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000" fill="hold"/>
                                        <p:tgtEl>
                                          <p:spTgt spid="179"/>
                                        </p:tgtEl>
                                      </p:cBhvr>
                                      <p:by x="117780" y="11778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800"/>
                            </p:stCondLst>
                            <p:childTnLst>
                              <p:par>
                                <p:cTn id="2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0" animBg="1" advAuto="0"/>
      <p:bldP spid="179" grpId="1" animBg="1" advAuto="0"/>
      <p:bldP spid="180" grpId="0" animBg="1" advAuto="0"/>
      <p:bldP spid="181" grpId="0" animBg="1" advAuto="0"/>
      <p:bldP spid="184" grpId="0" animBg="1" advAuto="0"/>
      <p:bldP spid="187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91A4CCC-2198-46AF-8F71-F29219B3AD5B}"/>
              </a:ext>
            </a:extLst>
          </p:cNvPr>
          <p:cNvSpPr txBox="1"/>
          <p:nvPr/>
        </p:nvSpPr>
        <p:spPr>
          <a:xfrm>
            <a:off x="803870" y="2320828"/>
            <a:ext cx="80386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7200" dirty="0">
                <a:solidFill>
                  <a:schemeClr val="tx2"/>
                </a:solidFill>
                <a:latin typeface="Montserrat Bold" panose="00000800000000000000" pitchFamily="2" charset="0"/>
              </a:rPr>
              <a:t>Ghidurile instructorilor pentru </a:t>
            </a:r>
            <a:br>
              <a:rPr lang="ro-RO" sz="7200" dirty="0">
                <a:solidFill>
                  <a:schemeClr val="tx2"/>
                </a:solidFill>
                <a:latin typeface="Montserrat Bold" panose="00000800000000000000" pitchFamily="2" charset="0"/>
              </a:rPr>
            </a:br>
            <a:r>
              <a:rPr lang="ro-RO" sz="7200" dirty="0">
                <a:solidFill>
                  <a:schemeClr val="tx2"/>
                </a:solidFill>
                <a:latin typeface="Montserrat Bold" panose="00000800000000000000" pitchFamily="2" charset="0"/>
              </a:rPr>
              <a:t>studii copii:</a:t>
            </a:r>
          </a:p>
          <a:p>
            <a:endParaRPr lang="ro-RO" sz="5200" dirty="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CBC7E2-E625-4F04-AEF4-876A915BEE84}"/>
              </a:ext>
            </a:extLst>
          </p:cNvPr>
          <p:cNvSpPr txBox="1"/>
          <p:nvPr/>
        </p:nvSpPr>
        <p:spPr>
          <a:xfrm>
            <a:off x="803870" y="8996079"/>
            <a:ext cx="803868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>
                <a:solidFill>
                  <a:schemeClr val="tx2"/>
                </a:solidFill>
                <a:latin typeface="Montserrat" panose="00000500000000000000" pitchFamily="2" charset="0"/>
              </a:rPr>
              <a:t>Editura Viață și Sănătate”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endParaRPr lang="it-IT" sz="4800" dirty="0">
              <a:solidFill>
                <a:schemeClr val="tx2"/>
              </a:solidFill>
              <a:latin typeface="Montserrat" panose="00000500000000000000" pitchFamily="2" charset="0"/>
            </a:endParaRPr>
          </a:p>
          <a:p>
            <a:r>
              <a:rPr lang="ro-RO" sz="3200" u="sng" dirty="0">
                <a:solidFill>
                  <a:schemeClr val="tx2"/>
                </a:solidFill>
              </a:rPr>
              <a:t>https://www.viatasisanatate.ro/resurse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5481F30-03DE-4665-9B79-B10D560911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9006" y="5126747"/>
            <a:ext cx="10929108" cy="293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577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91A4CCC-2198-46AF-8F71-F29219B3AD5B}"/>
              </a:ext>
            </a:extLst>
          </p:cNvPr>
          <p:cNvSpPr txBox="1"/>
          <p:nvPr/>
        </p:nvSpPr>
        <p:spPr>
          <a:xfrm>
            <a:off x="803870" y="1844578"/>
            <a:ext cx="80386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7200" dirty="0">
                <a:solidFill>
                  <a:schemeClr val="tx2"/>
                </a:solidFill>
                <a:latin typeface="Montserrat Bold" panose="00000800000000000000" pitchFamily="2" charset="0"/>
              </a:rPr>
              <a:t>GRACE LINK studii biblice copii seria veche:</a:t>
            </a:r>
          </a:p>
          <a:p>
            <a:endParaRPr lang="ro-RO" sz="5200" dirty="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CBC7E2-E625-4F04-AEF4-876A915BEE84}"/>
              </a:ext>
            </a:extLst>
          </p:cNvPr>
          <p:cNvSpPr txBox="1"/>
          <p:nvPr/>
        </p:nvSpPr>
        <p:spPr>
          <a:xfrm>
            <a:off x="784820" y="7395879"/>
            <a:ext cx="803868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sz="3200" dirty="0">
              <a:solidFill>
                <a:schemeClr val="tx2"/>
              </a:solidFill>
              <a:latin typeface="Montserrat" panose="00000500000000000000" pitchFamily="2" charset="0"/>
            </a:endParaRPr>
          </a:p>
          <a:p>
            <a:r>
              <a:rPr lang="it-IT" sz="3200" dirty="0">
                <a:solidFill>
                  <a:schemeClr val="tx2"/>
                </a:solidFill>
                <a:latin typeface="Montserrat" panose="000005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https://www.viatasisanatate.ro/resurse/gracelink-studii-biblice-copii-limba-romana-serie-veche</a:t>
            </a:r>
            <a:r>
              <a:rPr lang="ro-RO" sz="3200" dirty="0">
                <a:solidFill>
                  <a:schemeClr val="tx2"/>
                </a:solidFill>
                <a:latin typeface="Montserrat" panose="00000500000000000000" pitchFamily="2" charset="0"/>
              </a:rPr>
              <a:t> </a:t>
            </a:r>
            <a:endParaRPr lang="ro-RO" sz="3200" u="sng" dirty="0">
              <a:solidFill>
                <a:schemeClr val="tx2"/>
              </a:solidFill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5481F30-03DE-4665-9B79-B10D560911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9006" y="5126747"/>
            <a:ext cx="10929108" cy="293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617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91A4CCC-2198-46AF-8F71-F29219B3AD5B}"/>
              </a:ext>
            </a:extLst>
          </p:cNvPr>
          <p:cNvSpPr txBox="1"/>
          <p:nvPr/>
        </p:nvSpPr>
        <p:spPr>
          <a:xfrm>
            <a:off x="803870" y="3542045"/>
            <a:ext cx="803868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7200" dirty="0">
                <a:solidFill>
                  <a:schemeClr val="tx2"/>
                </a:solidFill>
                <a:latin typeface="Montserrat Bold" panose="00000800000000000000" pitchFamily="2" charset="0"/>
              </a:rPr>
              <a:t>VIDEOCLIPURI </a:t>
            </a:r>
            <a:r>
              <a:rPr lang="ro-RO" sz="6400" dirty="0">
                <a:solidFill>
                  <a:schemeClr val="tx2"/>
                </a:solidFill>
                <a:latin typeface="Montserrat" panose="00000500000000000000" pitchFamily="2" charset="0"/>
              </a:rPr>
              <a:t>(doar Grace Link)</a:t>
            </a:r>
          </a:p>
          <a:p>
            <a:endParaRPr lang="ro-RO" sz="5200" dirty="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CBC7E2-E625-4F04-AEF4-876A915BEE84}"/>
              </a:ext>
            </a:extLst>
          </p:cNvPr>
          <p:cNvSpPr txBox="1"/>
          <p:nvPr/>
        </p:nvSpPr>
        <p:spPr>
          <a:xfrm>
            <a:off x="803870" y="6405279"/>
            <a:ext cx="803868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Font typeface="Arial" panose="020B0604020202020204" pitchFamily="34" charset="0"/>
              <a:buChar char="•"/>
            </a:pPr>
            <a:r>
              <a:rPr lang="it-IT" sz="5200" dirty="0">
                <a:solidFill>
                  <a:schemeClr val="tx2"/>
                </a:solidFill>
                <a:latin typeface="Montserrat" panose="00000500000000000000" pitchFamily="2" charset="0"/>
              </a:rPr>
              <a:t>Cloud advent.ist</a:t>
            </a:r>
          </a:p>
          <a:p>
            <a:endParaRPr lang="it-IT" sz="5200" dirty="0">
              <a:solidFill>
                <a:schemeClr val="tx2"/>
              </a:solidFill>
              <a:latin typeface="Montserrat" panose="00000500000000000000" pitchFamily="2" charset="0"/>
            </a:endParaRPr>
          </a:p>
          <a:p>
            <a:r>
              <a:rPr lang="ro-RO" sz="5200" u="sng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https://advent.ist/F</a:t>
            </a:r>
            <a:endParaRPr lang="ro-RO" sz="5200" u="sng" dirty="0">
              <a:solidFill>
                <a:schemeClr val="tx2"/>
              </a:solidFill>
            </a:endParaRPr>
          </a:p>
          <a:p>
            <a:endParaRPr lang="ro-RO" sz="5200" u="sng" dirty="0">
              <a:solidFill>
                <a:schemeClr val="tx2"/>
              </a:solidFill>
            </a:endParaRPr>
          </a:p>
          <a:p>
            <a:r>
              <a:rPr lang="ro-RO" sz="5200" u="sng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https://www.facebook.com/slujireacopiilor/</a:t>
            </a:r>
            <a:r>
              <a:rPr lang="ro-RO" sz="5200" u="sng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4" name="Picture 3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1B7C2569-29EF-4D5C-91C2-6BF86724DC6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1698" y="3304691"/>
            <a:ext cx="7659356" cy="710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331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91A4CCC-2198-46AF-8F71-F29219B3AD5B}"/>
              </a:ext>
            </a:extLst>
          </p:cNvPr>
          <p:cNvSpPr txBox="1"/>
          <p:nvPr/>
        </p:nvSpPr>
        <p:spPr>
          <a:xfrm>
            <a:off x="803870" y="3542045"/>
            <a:ext cx="82999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7200" dirty="0">
                <a:solidFill>
                  <a:schemeClr val="tx2"/>
                </a:solidFill>
                <a:latin typeface="Montserrat Bold" panose="00000800000000000000" pitchFamily="2" charset="0"/>
              </a:rPr>
              <a:t>„BIBLE JUNIOR” </a:t>
            </a:r>
            <a:r>
              <a:rPr lang="ro-RO" sz="7200" dirty="0">
                <a:solidFill>
                  <a:schemeClr val="tx2"/>
                </a:solidFill>
                <a:latin typeface="Montserrat" panose="00000500000000000000" pitchFamily="2" charset="0"/>
              </a:rPr>
              <a:t>aplicație pentru grupa PRIMARĂ</a:t>
            </a:r>
          </a:p>
          <a:p>
            <a:endParaRPr lang="ro-RO" sz="5200" dirty="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CBC7E2-E625-4F04-AEF4-876A915BEE84}"/>
              </a:ext>
            </a:extLst>
          </p:cNvPr>
          <p:cNvSpPr txBox="1"/>
          <p:nvPr/>
        </p:nvSpPr>
        <p:spPr>
          <a:xfrm>
            <a:off x="803870" y="7604695"/>
            <a:ext cx="80386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5200" u="sng" dirty="0">
                <a:solidFill>
                  <a:schemeClr val="tx2"/>
                </a:solidFill>
              </a:rPr>
              <a:t>https://www.facebook.com/Bible-Junior-101944451640925/ 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FE778A2-D145-4A1B-963A-2500BC9313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27203" y="3702911"/>
            <a:ext cx="6310178" cy="631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613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May God give you a blessed Sabbath!"/>
          <p:cNvSpPr txBox="1">
            <a:spLocks noGrp="1"/>
          </p:cNvSpPr>
          <p:nvPr>
            <p:ph type="body" sz="quarter" idx="4294967295"/>
          </p:nvPr>
        </p:nvSpPr>
        <p:spPr>
          <a:xfrm>
            <a:off x="996706" y="4372159"/>
            <a:ext cx="19466027" cy="3207735"/>
          </a:xfrm>
          <a:prstGeom prst="rect">
            <a:avLst/>
          </a:prstGeom>
        </p:spPr>
        <p:txBody>
          <a:bodyPr anchor="ctr"/>
          <a:lstStyle>
            <a:lvl1pPr algn="ctr" defTabSz="825500">
              <a:lnSpc>
                <a:spcPct val="100000"/>
              </a:lnSpc>
              <a:tabLst/>
              <a:defRPr sz="10000" spc="-100">
                <a:solidFill>
                  <a:srgbClr val="5E5E5E"/>
                </a:solidFill>
                <a:uFill>
                  <a:solidFill>
                    <a:srgbClr val="FF2C21"/>
                  </a:solidFill>
                </a:uFill>
                <a:latin typeface="Snell Roundhand Bold"/>
                <a:ea typeface="Snell Roundhand Bold"/>
                <a:cs typeface="Snell Roundhand Bold"/>
                <a:sym typeface="Snell Roundhand Bold"/>
              </a:defRPr>
            </a:lvl1pPr>
          </a:lstStyle>
          <a:p>
            <a:pPr>
              <a:defRPr>
                <a:uFillTx/>
              </a:defRPr>
            </a:pPr>
            <a:r>
              <a:rPr lang="ro-RO" dirty="0">
                <a:solidFill>
                  <a:schemeClr val="tx2">
                    <a:lumMod val="10000"/>
                  </a:schemeClr>
                </a:solidFill>
              </a:rPr>
              <a:t>Dumnezeu să vă ofere</a:t>
            </a:r>
          </a:p>
          <a:p>
            <a:pPr>
              <a:defRPr>
                <a:uFillTx/>
              </a:defRPr>
            </a:pPr>
            <a:r>
              <a:rPr lang="ro-RO" dirty="0">
                <a:solidFill>
                  <a:schemeClr val="tx2">
                    <a:lumMod val="10000"/>
                  </a:schemeClr>
                </a:solidFill>
              </a:rPr>
              <a:t> un Sabat binecuvântat!</a:t>
            </a:r>
            <a:endParaRPr dirty="0">
              <a:solidFill>
                <a:schemeClr val="tx2">
                  <a:lumMod val="10000"/>
                </a:schemeClr>
              </a:solidFill>
              <a:uFill>
                <a:solidFill>
                  <a:srgbClr val="FF2C21"/>
                </a:solidFill>
              </a:uFill>
            </a:endParaRPr>
          </a:p>
        </p:txBody>
      </p:sp>
      <p:pic>
        <p:nvPicPr>
          <p:cNvPr id="298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96706" y="7408444"/>
            <a:ext cx="21028602" cy="342901"/>
          </a:xfrm>
          <a:prstGeom prst="rect">
            <a:avLst/>
          </a:prstGeom>
          <a:effectLst>
            <a:outerShdw blurRad="50800" dist="63500" dir="2700000" rotWithShape="0">
              <a:srgbClr val="000000">
                <a:alpha val="50000"/>
              </a:srgbClr>
            </a:outerShdw>
          </a:effectLst>
        </p:spPr>
      </p:pic>
      <p:sp>
        <p:nvSpPr>
          <p:cNvPr id="299" name="Pencil"/>
          <p:cNvSpPr/>
          <p:nvPr/>
        </p:nvSpPr>
        <p:spPr>
          <a:xfrm rot="1921258">
            <a:off x="2567770" y="1213662"/>
            <a:ext cx="656862" cy="68803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320" y="0"/>
                </a:moveTo>
                <a:cubicBezTo>
                  <a:pt x="2381" y="0"/>
                  <a:pt x="0" y="227"/>
                  <a:pt x="0" y="508"/>
                </a:cubicBezTo>
                <a:lnTo>
                  <a:pt x="0" y="1391"/>
                </a:lnTo>
                <a:lnTo>
                  <a:pt x="21600" y="1391"/>
                </a:lnTo>
                <a:lnTo>
                  <a:pt x="21600" y="508"/>
                </a:lnTo>
                <a:cubicBezTo>
                  <a:pt x="21600" y="227"/>
                  <a:pt x="19201" y="0"/>
                  <a:pt x="16262" y="0"/>
                </a:cubicBezTo>
                <a:lnTo>
                  <a:pt x="5320" y="0"/>
                </a:lnTo>
                <a:close/>
                <a:moveTo>
                  <a:pt x="0" y="1715"/>
                </a:moveTo>
                <a:lnTo>
                  <a:pt x="0" y="4104"/>
                </a:lnTo>
                <a:lnTo>
                  <a:pt x="21600" y="4104"/>
                </a:lnTo>
                <a:lnTo>
                  <a:pt x="21600" y="1715"/>
                </a:lnTo>
                <a:lnTo>
                  <a:pt x="0" y="1715"/>
                </a:lnTo>
                <a:close/>
                <a:moveTo>
                  <a:pt x="0" y="4428"/>
                </a:moveTo>
                <a:lnTo>
                  <a:pt x="0" y="16996"/>
                </a:lnTo>
                <a:cubicBezTo>
                  <a:pt x="715" y="16978"/>
                  <a:pt x="1487" y="16968"/>
                  <a:pt x="2298" y="16968"/>
                </a:cubicBezTo>
                <a:cubicBezTo>
                  <a:pt x="3854" y="16968"/>
                  <a:pt x="5364" y="17008"/>
                  <a:pt x="6558" y="17079"/>
                </a:cubicBezTo>
                <a:cubicBezTo>
                  <a:pt x="7751" y="17008"/>
                  <a:pt x="9243" y="16968"/>
                  <a:pt x="10800" y="16968"/>
                </a:cubicBezTo>
                <a:cubicBezTo>
                  <a:pt x="12357" y="16968"/>
                  <a:pt x="13849" y="17008"/>
                  <a:pt x="15042" y="17079"/>
                </a:cubicBezTo>
                <a:cubicBezTo>
                  <a:pt x="16235" y="17008"/>
                  <a:pt x="17746" y="16968"/>
                  <a:pt x="19302" y="16968"/>
                </a:cubicBezTo>
                <a:cubicBezTo>
                  <a:pt x="20113" y="16968"/>
                  <a:pt x="20884" y="16978"/>
                  <a:pt x="21600" y="16996"/>
                </a:cubicBezTo>
                <a:lnTo>
                  <a:pt x="21600" y="4428"/>
                </a:lnTo>
                <a:lnTo>
                  <a:pt x="0" y="4428"/>
                </a:lnTo>
                <a:close/>
                <a:moveTo>
                  <a:pt x="2298" y="17292"/>
                </a:moveTo>
                <a:cubicBezTo>
                  <a:pt x="1561" y="17292"/>
                  <a:pt x="907" y="17305"/>
                  <a:pt x="371" y="17327"/>
                </a:cubicBezTo>
                <a:lnTo>
                  <a:pt x="5409" y="19388"/>
                </a:lnTo>
                <a:lnTo>
                  <a:pt x="6116" y="19678"/>
                </a:lnTo>
                <a:lnTo>
                  <a:pt x="15484" y="19678"/>
                </a:lnTo>
                <a:lnTo>
                  <a:pt x="16191" y="19388"/>
                </a:lnTo>
                <a:lnTo>
                  <a:pt x="21229" y="17327"/>
                </a:lnTo>
                <a:cubicBezTo>
                  <a:pt x="20693" y="17305"/>
                  <a:pt x="20038" y="17292"/>
                  <a:pt x="19302" y="17292"/>
                </a:cubicBezTo>
                <a:cubicBezTo>
                  <a:pt x="18082" y="17292"/>
                  <a:pt x="16931" y="17331"/>
                  <a:pt x="16297" y="17396"/>
                </a:cubicBezTo>
                <a:lnTo>
                  <a:pt x="15042" y="17525"/>
                </a:lnTo>
                <a:lnTo>
                  <a:pt x="13805" y="17396"/>
                </a:lnTo>
                <a:cubicBezTo>
                  <a:pt x="13170" y="17331"/>
                  <a:pt x="12020" y="17292"/>
                  <a:pt x="10800" y="17292"/>
                </a:cubicBezTo>
                <a:cubicBezTo>
                  <a:pt x="9581" y="17292"/>
                  <a:pt x="8429" y="17331"/>
                  <a:pt x="7795" y="17396"/>
                </a:cubicBezTo>
                <a:lnTo>
                  <a:pt x="6558" y="17525"/>
                </a:lnTo>
                <a:lnTo>
                  <a:pt x="5303" y="17396"/>
                </a:lnTo>
                <a:cubicBezTo>
                  <a:pt x="4668" y="17331"/>
                  <a:pt x="3517" y="17292"/>
                  <a:pt x="2298" y="17292"/>
                </a:cubicBezTo>
                <a:close/>
                <a:moveTo>
                  <a:pt x="6894" y="20002"/>
                </a:moveTo>
                <a:lnTo>
                  <a:pt x="10800" y="21600"/>
                </a:lnTo>
                <a:lnTo>
                  <a:pt x="14706" y="20002"/>
                </a:lnTo>
                <a:lnTo>
                  <a:pt x="6894" y="20002"/>
                </a:lnTo>
                <a:close/>
              </a:path>
            </a:pathLst>
          </a:custGeom>
          <a:solidFill>
            <a:srgbClr val="73FCD6"/>
          </a:solidFill>
          <a:ln w="25400">
            <a:solidFill>
              <a:srgbClr val="000000"/>
            </a:solidFill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pic>
        <p:nvPicPr>
          <p:cNvPr id="30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9786" y="12777854"/>
            <a:ext cx="2751702" cy="748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00"/>
                            </p:stCondLst>
                            <p:childTnLst>
                              <p:par>
                                <p:cTn id="8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600"/>
                            </p:stCondLst>
                            <p:childTnLst>
                              <p:par>
                                <p:cTn id="13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810653 -0.001015" pathEditMode="relative">
                                      <p:cBhvr>
                                        <p:cTn id="14" dur="2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600"/>
                            </p:stCondLst>
                            <p:childTnLst>
                              <p:par>
                                <p:cTn id="16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" grpId="0" animBg="1" advAuto="0"/>
      <p:bldP spid="298" grpId="0" animBg="1" advAuto="0"/>
      <p:bldP spid="299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933" y="-5105"/>
            <a:ext cx="2057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FELLOWSHIP"/>
          <p:cNvSpPr txBox="1">
            <a:spLocks noGrp="1"/>
          </p:cNvSpPr>
          <p:nvPr>
            <p:ph type="title" idx="4294967295"/>
          </p:nvPr>
        </p:nvSpPr>
        <p:spPr>
          <a:xfrm rot="16200000">
            <a:off x="-5588369" y="5605758"/>
            <a:ext cx="13726208" cy="2504484"/>
          </a:xfrm>
          <a:prstGeom prst="rect">
            <a:avLst/>
          </a:prstGeom>
          <a:solidFill>
            <a:srgbClr val="409490"/>
          </a:solidFill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anchor="ctr"/>
          <a:lstStyle>
            <a:lvl1pPr algn="ctr" defTabSz="643889">
              <a:defRPr sz="15600" spc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Black Condensed"/>
              </a:defRPr>
            </a:lvl1pPr>
          </a:lstStyle>
          <a:p>
            <a:r>
              <a:rPr lang="en-GB" dirty="0"/>
              <a:t>P</a:t>
            </a:r>
            <a:r>
              <a:rPr lang="ro-RO" dirty="0"/>
              <a:t>ĂRTĂȘIE</a:t>
            </a:r>
            <a:endParaRPr dirty="0"/>
          </a:p>
        </p:txBody>
      </p:sp>
      <p:pic>
        <p:nvPicPr>
          <p:cNvPr id="19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49786" y="12777854"/>
            <a:ext cx="2751702" cy="748288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I was so glad to see how…"/>
          <p:cNvSpPr txBox="1"/>
          <p:nvPr/>
        </p:nvSpPr>
        <p:spPr>
          <a:xfrm>
            <a:off x="18286015" y="2631488"/>
            <a:ext cx="3548126" cy="1585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4300" spc="129">
                <a:solidFill>
                  <a:srgbClr val="FFFFFF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 lvl="0">
              <a:defRPr/>
            </a:pPr>
            <a:r>
              <a:rPr lang="ro-RO" sz="4000" dirty="0">
                <a:latin typeface="Comic Sans MS" panose="030F0902030302020204" pitchFamily="66" charset="0"/>
              </a:rPr>
              <a:t>Am fost atât de bucuroasă văzând cum…</a:t>
            </a:r>
          </a:p>
        </p:txBody>
      </p:sp>
      <p:sp>
        <p:nvSpPr>
          <p:cNvPr id="195" name="Listen to what has happened to me…"/>
          <p:cNvSpPr txBox="1"/>
          <p:nvPr/>
        </p:nvSpPr>
        <p:spPr>
          <a:xfrm rot="21240000">
            <a:off x="14398466" y="2247536"/>
            <a:ext cx="3343386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4000" b="1" spc="119">
                <a:solidFill>
                  <a:srgbClr val="FFFFFF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ro-RO" sz="4400" dirty="0">
                <a:latin typeface="Comic Sans MS" panose="030F0902030302020204" pitchFamily="66" charset="0"/>
              </a:rPr>
              <a:t>Iată ce mi s-a întâmplat</a:t>
            </a:r>
            <a:r>
              <a:rPr lang="en-GB" sz="4400" dirty="0">
                <a:latin typeface="Comic Sans MS" panose="030F0902030302020204" pitchFamily="66" charset="0"/>
              </a:rPr>
              <a:t>…</a:t>
            </a:r>
          </a:p>
        </p:txBody>
      </p:sp>
      <p:sp>
        <p:nvSpPr>
          <p:cNvPr id="196" name="I also had a problem with…"/>
          <p:cNvSpPr txBox="1"/>
          <p:nvPr/>
        </p:nvSpPr>
        <p:spPr>
          <a:xfrm rot="840000">
            <a:off x="10342367" y="2064117"/>
            <a:ext cx="3655541" cy="2811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300" b="1" spc="129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/>
            </a:pPr>
            <a:r>
              <a:rPr lang="ro-RO" sz="4400" dirty="0"/>
              <a:t>Și eu am avut o problemă cu</a:t>
            </a:r>
            <a:r>
              <a:rPr lang="en-GB" sz="4400" dirty="0"/>
              <a:t>…</a:t>
            </a:r>
          </a:p>
        </p:txBody>
      </p:sp>
      <p:sp>
        <p:nvSpPr>
          <p:cNvPr id="197" name="This week, I faced with a problem…"/>
          <p:cNvSpPr txBox="1"/>
          <p:nvPr/>
        </p:nvSpPr>
        <p:spPr>
          <a:xfrm rot="240000">
            <a:off x="5652971" y="1926420"/>
            <a:ext cx="4521230" cy="2811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4300" b="1" spc="129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 lvl="0">
              <a:defRPr/>
            </a:pPr>
            <a:r>
              <a:rPr lang="pt-BR" sz="4400" dirty="0">
                <a:latin typeface="Comic Sans MS" panose="030F0902030302020204" pitchFamily="66" charset="0"/>
              </a:rPr>
              <a:t>Săptămâna aceasta m-am confruntat cu o problemă…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800"/>
                            </p:stCondLst>
                            <p:childTnLst>
                              <p:par>
                                <p:cTn id="11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800"/>
                            </p:stCondLst>
                            <p:childTnLst>
                              <p:par>
                                <p:cTn id="1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8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0" animBg="1" advAuto="0"/>
      <p:bldP spid="194" grpId="0" animBg="1" advAuto="0"/>
      <p:bldP spid="195" grpId="0" animBg="1" advAuto="0"/>
      <p:bldP spid="196" grpId="0" animBg="1" advAuto="0"/>
      <p:bldP spid="197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Edit Document"/>
          <p:cNvSpPr/>
          <p:nvPr/>
        </p:nvSpPr>
        <p:spPr>
          <a:xfrm>
            <a:off x="420853" y="281222"/>
            <a:ext cx="12105740" cy="13153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5" h="21600" extrusionOk="0">
                <a:moveTo>
                  <a:pt x="178" y="0"/>
                </a:moveTo>
                <a:cubicBezTo>
                  <a:pt x="80" y="0"/>
                  <a:pt x="0" y="72"/>
                  <a:pt x="0" y="162"/>
                </a:cubicBezTo>
                <a:lnTo>
                  <a:pt x="0" y="21438"/>
                </a:lnTo>
                <a:cubicBezTo>
                  <a:pt x="0" y="21528"/>
                  <a:pt x="80" y="21600"/>
                  <a:pt x="178" y="21600"/>
                </a:cubicBezTo>
                <a:lnTo>
                  <a:pt x="17891" y="21600"/>
                </a:lnTo>
                <a:cubicBezTo>
                  <a:pt x="17989" y="21600"/>
                  <a:pt x="18069" y="21528"/>
                  <a:pt x="18069" y="21438"/>
                </a:cubicBezTo>
                <a:lnTo>
                  <a:pt x="18069" y="10414"/>
                </a:lnTo>
                <a:lnTo>
                  <a:pt x="13054" y="15043"/>
                </a:lnTo>
                <a:cubicBezTo>
                  <a:pt x="12867" y="15216"/>
                  <a:pt x="12647" y="15358"/>
                  <a:pt x="12407" y="15463"/>
                </a:cubicBezTo>
                <a:lnTo>
                  <a:pt x="8385" y="17111"/>
                </a:lnTo>
                <a:cubicBezTo>
                  <a:pt x="8235" y="17177"/>
                  <a:pt x="8078" y="17032"/>
                  <a:pt x="8149" y="16892"/>
                </a:cubicBezTo>
                <a:lnTo>
                  <a:pt x="9963" y="13105"/>
                </a:lnTo>
                <a:cubicBezTo>
                  <a:pt x="10077" y="12882"/>
                  <a:pt x="10231" y="12679"/>
                  <a:pt x="10420" y="12504"/>
                </a:cubicBezTo>
                <a:lnTo>
                  <a:pt x="17644" y="5837"/>
                </a:lnTo>
                <a:lnTo>
                  <a:pt x="11926" y="5837"/>
                </a:lnTo>
                <a:cubicBezTo>
                  <a:pt x="11828" y="5837"/>
                  <a:pt x="11748" y="5765"/>
                  <a:pt x="11748" y="5674"/>
                </a:cubicBezTo>
                <a:lnTo>
                  <a:pt x="11748" y="58"/>
                </a:lnTo>
                <a:cubicBezTo>
                  <a:pt x="11748" y="26"/>
                  <a:pt x="11720" y="0"/>
                  <a:pt x="11685" y="0"/>
                </a:cubicBezTo>
                <a:lnTo>
                  <a:pt x="178" y="0"/>
                </a:lnTo>
                <a:close/>
                <a:moveTo>
                  <a:pt x="12563" y="86"/>
                </a:moveTo>
                <a:cubicBezTo>
                  <a:pt x="12541" y="94"/>
                  <a:pt x="12525" y="114"/>
                  <a:pt x="12525" y="140"/>
                </a:cubicBezTo>
                <a:lnTo>
                  <a:pt x="12525" y="4958"/>
                </a:lnTo>
                <a:cubicBezTo>
                  <a:pt x="12525" y="5048"/>
                  <a:pt x="12605" y="5120"/>
                  <a:pt x="12703" y="5120"/>
                </a:cubicBezTo>
                <a:lnTo>
                  <a:pt x="17917" y="5120"/>
                </a:lnTo>
                <a:cubicBezTo>
                  <a:pt x="17974" y="5120"/>
                  <a:pt x="18001" y="5058"/>
                  <a:pt x="17962" y="5021"/>
                </a:cubicBezTo>
                <a:lnTo>
                  <a:pt x="12632" y="99"/>
                </a:lnTo>
                <a:cubicBezTo>
                  <a:pt x="12612" y="81"/>
                  <a:pt x="12585" y="78"/>
                  <a:pt x="12563" y="86"/>
                </a:cubicBezTo>
                <a:close/>
                <a:moveTo>
                  <a:pt x="20172" y="4728"/>
                </a:moveTo>
                <a:cubicBezTo>
                  <a:pt x="20023" y="4734"/>
                  <a:pt x="19872" y="4794"/>
                  <a:pt x="19753" y="4903"/>
                </a:cubicBezTo>
                <a:lnTo>
                  <a:pt x="18916" y="5676"/>
                </a:lnTo>
                <a:cubicBezTo>
                  <a:pt x="18892" y="5699"/>
                  <a:pt x="18892" y="5736"/>
                  <a:pt x="18916" y="5758"/>
                </a:cubicBezTo>
                <a:lnTo>
                  <a:pt x="20419" y="7147"/>
                </a:lnTo>
                <a:cubicBezTo>
                  <a:pt x="20443" y="7170"/>
                  <a:pt x="20483" y="7170"/>
                  <a:pt x="20508" y="7147"/>
                </a:cubicBezTo>
                <a:lnTo>
                  <a:pt x="21345" y="6372"/>
                </a:lnTo>
                <a:cubicBezTo>
                  <a:pt x="21583" y="6154"/>
                  <a:pt x="21600" y="5815"/>
                  <a:pt x="21383" y="5615"/>
                </a:cubicBezTo>
                <a:lnTo>
                  <a:pt x="20576" y="4868"/>
                </a:lnTo>
                <a:cubicBezTo>
                  <a:pt x="20468" y="4768"/>
                  <a:pt x="20321" y="4722"/>
                  <a:pt x="20172" y="4728"/>
                </a:cubicBezTo>
                <a:close/>
                <a:moveTo>
                  <a:pt x="18322" y="6249"/>
                </a:moveTo>
                <a:cubicBezTo>
                  <a:pt x="18306" y="6249"/>
                  <a:pt x="18290" y="6255"/>
                  <a:pt x="18277" y="6266"/>
                </a:cubicBezTo>
                <a:lnTo>
                  <a:pt x="11222" y="12779"/>
                </a:lnTo>
                <a:cubicBezTo>
                  <a:pt x="11198" y="12801"/>
                  <a:pt x="11198" y="12838"/>
                  <a:pt x="11222" y="12861"/>
                </a:cubicBezTo>
                <a:lnTo>
                  <a:pt x="12727" y="14249"/>
                </a:lnTo>
                <a:cubicBezTo>
                  <a:pt x="12751" y="14272"/>
                  <a:pt x="12789" y="14272"/>
                  <a:pt x="12814" y="14249"/>
                </a:cubicBezTo>
                <a:lnTo>
                  <a:pt x="19869" y="7737"/>
                </a:lnTo>
                <a:cubicBezTo>
                  <a:pt x="19893" y="7714"/>
                  <a:pt x="19893" y="7677"/>
                  <a:pt x="19869" y="7655"/>
                </a:cubicBezTo>
                <a:lnTo>
                  <a:pt x="18366" y="6266"/>
                </a:lnTo>
                <a:cubicBezTo>
                  <a:pt x="18354" y="6255"/>
                  <a:pt x="18338" y="6249"/>
                  <a:pt x="18322" y="6249"/>
                </a:cubicBezTo>
                <a:close/>
                <a:moveTo>
                  <a:pt x="10691" y="13419"/>
                </a:moveTo>
                <a:cubicBezTo>
                  <a:pt x="10671" y="13422"/>
                  <a:pt x="10653" y="13432"/>
                  <a:pt x="10644" y="13451"/>
                </a:cubicBezTo>
                <a:lnTo>
                  <a:pt x="9401" y="15879"/>
                </a:lnTo>
                <a:cubicBezTo>
                  <a:pt x="9375" y="15929"/>
                  <a:pt x="9430" y="15979"/>
                  <a:pt x="9483" y="15955"/>
                </a:cubicBezTo>
                <a:lnTo>
                  <a:pt x="12114" y="14808"/>
                </a:lnTo>
                <a:cubicBezTo>
                  <a:pt x="12154" y="14790"/>
                  <a:pt x="12161" y="14741"/>
                  <a:pt x="12130" y="14712"/>
                </a:cubicBezTo>
                <a:lnTo>
                  <a:pt x="10745" y="13434"/>
                </a:lnTo>
                <a:cubicBezTo>
                  <a:pt x="10730" y="13420"/>
                  <a:pt x="10710" y="13416"/>
                  <a:pt x="10691" y="13419"/>
                </a:cubicBezTo>
                <a:close/>
              </a:path>
            </a:pathLst>
          </a:custGeom>
          <a:solidFill>
            <a:srgbClr val="0091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202" name="I PRAY FOR…"/>
          <p:cNvSpPr txBox="1"/>
          <p:nvPr/>
        </p:nvSpPr>
        <p:spPr>
          <a:xfrm rot="18900000">
            <a:off x="6547260" y="5997970"/>
            <a:ext cx="5337383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100" spc="153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lvl="0" algn="l">
              <a:defRPr/>
            </a:pPr>
            <a:r>
              <a:rPr lang="ro-RO" sz="4800" dirty="0"/>
              <a:t>   MĂ ROG PENTRU</a:t>
            </a:r>
            <a:r>
              <a:rPr lang="ro-RO" sz="3600" dirty="0"/>
              <a:t>… </a:t>
            </a:r>
          </a:p>
        </p:txBody>
      </p:sp>
      <p:pic>
        <p:nvPicPr>
          <p:cNvPr id="203" name="pngwing.com.png" descr="pngwing.co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3019" y="2416024"/>
            <a:ext cx="7138891" cy="8883952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MY PRAYER LIST"/>
          <p:cNvSpPr txBox="1">
            <a:spLocks noGrp="1"/>
          </p:cNvSpPr>
          <p:nvPr>
            <p:ph type="body" sz="quarter" idx="4294967295"/>
          </p:nvPr>
        </p:nvSpPr>
        <p:spPr>
          <a:xfrm>
            <a:off x="616039" y="605710"/>
            <a:ext cx="6234055" cy="3207735"/>
          </a:xfrm>
          <a:prstGeom prst="rect">
            <a:avLst/>
          </a:prstGeom>
        </p:spPr>
        <p:txBody>
          <a:bodyPr anchor="ctr"/>
          <a:lstStyle>
            <a:lvl1pPr algn="ctr" defTabSz="825500">
              <a:lnSpc>
                <a:spcPct val="110000"/>
              </a:lnSpc>
              <a:spcBef>
                <a:spcPts val="3600"/>
              </a:spcBef>
              <a:tabLst/>
              <a:defRPr spc="-79">
                <a:solidFill>
                  <a:srgbClr val="FFFFFF"/>
                </a:solidFill>
                <a:uFill>
                  <a:solidFill>
                    <a:srgbClr val="FF2C21"/>
                  </a:solidFill>
                </a:u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ro-RO" dirty="0"/>
              <a:t>LISTA MEA DE RUGĂCIUNE</a:t>
            </a:r>
            <a:endParaRPr lang="en-GB" dirty="0"/>
          </a:p>
        </p:txBody>
      </p:sp>
      <p:sp>
        <p:nvSpPr>
          <p:cNvPr id="205" name="Someone…"/>
          <p:cNvSpPr txBox="1"/>
          <p:nvPr/>
        </p:nvSpPr>
        <p:spPr>
          <a:xfrm>
            <a:off x="420853" y="5738388"/>
            <a:ext cx="7880814" cy="9335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0" spc="300">
                <a:solidFill>
                  <a:srgbClr val="FFFFFF"/>
                </a:solidFill>
                <a:latin typeface="SignPainter-HouseScript Semibold"/>
                <a:ea typeface="SignPainter-HouseScript Semibold"/>
                <a:cs typeface="SignPainter-HouseScript Semibold"/>
                <a:sym typeface="SignPainter-HouseScript Semibold"/>
              </a:defRPr>
            </a:lvl1pPr>
          </a:lstStyle>
          <a:p>
            <a:endParaRPr lang="ro-RO" b="1" i="1" dirty="0"/>
          </a:p>
          <a:p>
            <a:endParaRPr lang="ro-RO" dirty="0"/>
          </a:p>
          <a:p>
            <a:pPr lvl="0"/>
            <a:r>
              <a:rPr lang="ro-RO" dirty="0"/>
              <a:t>       </a:t>
            </a:r>
            <a:r>
              <a:rPr lang="ro-RO" sz="14000" b="1" dirty="0">
                <a:latin typeface="Edwardian Script ITC" panose="030303020407070D0804" pitchFamily="66" charset="0"/>
              </a:rPr>
              <a:t>Cineva…</a:t>
            </a:r>
            <a:r>
              <a:rPr lang="ro-RO" sz="14000" dirty="0"/>
              <a:t>     </a:t>
            </a:r>
            <a:endParaRPr lang="ro-RO" sz="14000" b="1" dirty="0">
              <a:latin typeface="Edwardian Script ITC" panose="030303020407070D0804" pitchFamily="66" charset="0"/>
            </a:endParaRPr>
          </a:p>
          <a:p>
            <a:endParaRPr dirty="0"/>
          </a:p>
        </p:txBody>
      </p:sp>
      <p:sp>
        <p:nvSpPr>
          <p:cNvPr id="206" name="WHO are you praying for?"/>
          <p:cNvSpPr txBox="1"/>
          <p:nvPr/>
        </p:nvSpPr>
        <p:spPr>
          <a:xfrm>
            <a:off x="12259028" y="11694619"/>
            <a:ext cx="9658093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 spc="300">
                <a:solidFill>
                  <a:srgbClr val="000000"/>
                </a:solidFill>
                <a:latin typeface="SignPainter-HouseScript Semibold"/>
                <a:ea typeface="SignPainter-HouseScript Semibold"/>
                <a:cs typeface="SignPainter-HouseScript Semibold"/>
                <a:sym typeface="SignPainter-HouseScript Semibold"/>
              </a:defRPr>
            </a:lvl1pPr>
          </a:lstStyle>
          <a:p>
            <a:pPr lvl="0" algn="l">
              <a:defRPr/>
            </a:pPr>
            <a:r>
              <a:rPr lang="ro-RO" b="1" dirty="0">
                <a:latin typeface="Edwardian Script ITC" panose="030303020407070D0804" pitchFamily="66" charset="0"/>
              </a:rPr>
              <a:t>    Pentru cine te rogi?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" grpId="0" animBg="1" advAuto="0"/>
      <p:bldP spid="205" grpId="0" animBg="1" advAuto="0"/>
      <p:bldP spid="206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Line Line" descr="Line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459070" y="6686550"/>
            <a:ext cx="15465860" cy="342900"/>
          </a:xfrm>
          <a:prstGeom prst="rect">
            <a:avLst/>
          </a:prstGeom>
          <a:effectLst>
            <a:outerShdw blurRad="50800" dist="63500" dir="2700000" rotWithShape="0">
              <a:srgbClr val="000000">
                <a:alpha val="50000"/>
              </a:srgbClr>
            </a:outerShdw>
          </a:effectLst>
        </p:spPr>
      </p:pic>
      <p:sp>
        <p:nvSpPr>
          <p:cNvPr id="211" name="Lesson 1"/>
          <p:cNvSpPr txBox="1">
            <a:spLocks noGrp="1"/>
          </p:cNvSpPr>
          <p:nvPr>
            <p:ph type="body" sz="quarter" idx="4294967295"/>
          </p:nvPr>
        </p:nvSpPr>
        <p:spPr>
          <a:xfrm>
            <a:off x="3873157" y="3796993"/>
            <a:ext cx="16637686" cy="3207735"/>
          </a:xfrm>
          <a:prstGeom prst="rect">
            <a:avLst/>
          </a:prstGeom>
        </p:spPr>
        <p:txBody>
          <a:bodyPr anchor="ctr"/>
          <a:lstStyle>
            <a:lvl1pPr algn="ctr" defTabSz="800735">
              <a:lnSpc>
                <a:spcPct val="100000"/>
              </a:lnSpc>
              <a:tabLst/>
              <a:defRPr sz="19400" spc="-194">
                <a:solidFill>
                  <a:srgbClr val="5E5E5E"/>
                </a:solidFill>
                <a:uFill>
                  <a:solidFill>
                    <a:srgbClr val="FF2C21"/>
                  </a:solidFill>
                </a:uFill>
                <a:latin typeface="Snell Roundhand Bold"/>
                <a:ea typeface="Snell Roundhand Bold"/>
                <a:cs typeface="Snell Roundhand Bold"/>
                <a:sym typeface="Snell Roundhand Bold"/>
              </a:defRPr>
            </a:lvl1pPr>
          </a:lstStyle>
          <a:p>
            <a:pPr>
              <a:defRPr>
                <a:uFillTx/>
              </a:defRPr>
            </a:pPr>
            <a:r>
              <a:rPr dirty="0">
                <a:solidFill>
                  <a:schemeClr val="tx2">
                    <a:lumMod val="10000"/>
                  </a:schemeClr>
                </a:solidFill>
                <a:uFill>
                  <a:solidFill>
                    <a:srgbClr val="FF2C21"/>
                  </a:solidFill>
                </a:uFill>
              </a:rPr>
              <a:t>Le</a:t>
            </a:r>
            <a:r>
              <a:rPr lang="ro-RO" dirty="0" err="1">
                <a:solidFill>
                  <a:schemeClr val="tx2">
                    <a:lumMod val="10000"/>
                  </a:schemeClr>
                </a:solidFill>
                <a:uFill>
                  <a:solidFill>
                    <a:srgbClr val="FF2C21"/>
                  </a:solidFill>
                </a:uFill>
              </a:rPr>
              <a:t>cția</a:t>
            </a:r>
            <a:r>
              <a:rPr dirty="0">
                <a:solidFill>
                  <a:schemeClr val="tx2">
                    <a:lumMod val="10000"/>
                  </a:schemeClr>
                </a:solidFill>
                <a:uFill>
                  <a:solidFill>
                    <a:srgbClr val="FF2C21"/>
                  </a:solidFill>
                </a:uFill>
              </a:rPr>
              <a:t> </a:t>
            </a:r>
            <a:r>
              <a:rPr lang="ro-RO" dirty="0">
                <a:solidFill>
                  <a:schemeClr val="tx2">
                    <a:lumMod val="10000"/>
                  </a:schemeClr>
                </a:solidFill>
                <a:uFill>
                  <a:solidFill>
                    <a:srgbClr val="FF2C21"/>
                  </a:solidFill>
                </a:uFill>
              </a:rPr>
              <a:t>2</a:t>
            </a:r>
            <a:endParaRPr dirty="0">
              <a:solidFill>
                <a:schemeClr val="tx2">
                  <a:lumMod val="10000"/>
                </a:schemeClr>
              </a:solidFill>
              <a:uFill>
                <a:solidFill>
                  <a:srgbClr val="FF2C21"/>
                </a:solidFill>
              </a:uFill>
            </a:endParaRPr>
          </a:p>
        </p:txBody>
      </p:sp>
      <p:sp>
        <p:nvSpPr>
          <p:cNvPr id="212" name="Pencil"/>
          <p:cNvSpPr/>
          <p:nvPr/>
        </p:nvSpPr>
        <p:spPr>
          <a:xfrm rot="1921258">
            <a:off x="6382420" y="178311"/>
            <a:ext cx="695873" cy="72890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320" y="0"/>
                </a:moveTo>
                <a:cubicBezTo>
                  <a:pt x="2381" y="0"/>
                  <a:pt x="0" y="227"/>
                  <a:pt x="0" y="508"/>
                </a:cubicBezTo>
                <a:lnTo>
                  <a:pt x="0" y="1391"/>
                </a:lnTo>
                <a:lnTo>
                  <a:pt x="21600" y="1391"/>
                </a:lnTo>
                <a:lnTo>
                  <a:pt x="21600" y="508"/>
                </a:lnTo>
                <a:cubicBezTo>
                  <a:pt x="21600" y="227"/>
                  <a:pt x="19201" y="0"/>
                  <a:pt x="16262" y="0"/>
                </a:cubicBezTo>
                <a:lnTo>
                  <a:pt x="5320" y="0"/>
                </a:lnTo>
                <a:close/>
                <a:moveTo>
                  <a:pt x="0" y="1715"/>
                </a:moveTo>
                <a:lnTo>
                  <a:pt x="0" y="4104"/>
                </a:lnTo>
                <a:lnTo>
                  <a:pt x="21600" y="4104"/>
                </a:lnTo>
                <a:lnTo>
                  <a:pt x="21600" y="1715"/>
                </a:lnTo>
                <a:lnTo>
                  <a:pt x="0" y="1715"/>
                </a:lnTo>
                <a:close/>
                <a:moveTo>
                  <a:pt x="0" y="4428"/>
                </a:moveTo>
                <a:lnTo>
                  <a:pt x="0" y="16997"/>
                </a:lnTo>
                <a:cubicBezTo>
                  <a:pt x="715" y="16978"/>
                  <a:pt x="1487" y="16968"/>
                  <a:pt x="2298" y="16968"/>
                </a:cubicBezTo>
                <a:cubicBezTo>
                  <a:pt x="3854" y="16968"/>
                  <a:pt x="5364" y="17008"/>
                  <a:pt x="6558" y="17079"/>
                </a:cubicBezTo>
                <a:cubicBezTo>
                  <a:pt x="7751" y="17008"/>
                  <a:pt x="9243" y="16968"/>
                  <a:pt x="10800" y="16968"/>
                </a:cubicBezTo>
                <a:cubicBezTo>
                  <a:pt x="12357" y="16968"/>
                  <a:pt x="13849" y="17008"/>
                  <a:pt x="15042" y="17079"/>
                </a:cubicBezTo>
                <a:cubicBezTo>
                  <a:pt x="16235" y="17008"/>
                  <a:pt x="17746" y="16968"/>
                  <a:pt x="19302" y="16968"/>
                </a:cubicBezTo>
                <a:cubicBezTo>
                  <a:pt x="20113" y="16968"/>
                  <a:pt x="20884" y="16978"/>
                  <a:pt x="21600" y="16997"/>
                </a:cubicBezTo>
                <a:lnTo>
                  <a:pt x="21600" y="4428"/>
                </a:lnTo>
                <a:lnTo>
                  <a:pt x="0" y="4428"/>
                </a:lnTo>
                <a:close/>
                <a:moveTo>
                  <a:pt x="2298" y="17292"/>
                </a:moveTo>
                <a:cubicBezTo>
                  <a:pt x="1561" y="17292"/>
                  <a:pt x="907" y="17305"/>
                  <a:pt x="371" y="17327"/>
                </a:cubicBezTo>
                <a:lnTo>
                  <a:pt x="5409" y="19388"/>
                </a:lnTo>
                <a:lnTo>
                  <a:pt x="6116" y="19678"/>
                </a:lnTo>
                <a:lnTo>
                  <a:pt x="15484" y="19678"/>
                </a:lnTo>
                <a:lnTo>
                  <a:pt x="16191" y="19388"/>
                </a:lnTo>
                <a:lnTo>
                  <a:pt x="21229" y="17327"/>
                </a:lnTo>
                <a:cubicBezTo>
                  <a:pt x="20693" y="17305"/>
                  <a:pt x="20038" y="17292"/>
                  <a:pt x="19302" y="17292"/>
                </a:cubicBezTo>
                <a:cubicBezTo>
                  <a:pt x="18082" y="17292"/>
                  <a:pt x="16931" y="17331"/>
                  <a:pt x="16297" y="17396"/>
                </a:cubicBezTo>
                <a:lnTo>
                  <a:pt x="15042" y="17525"/>
                </a:lnTo>
                <a:lnTo>
                  <a:pt x="13805" y="17396"/>
                </a:lnTo>
                <a:cubicBezTo>
                  <a:pt x="13170" y="17331"/>
                  <a:pt x="12020" y="17292"/>
                  <a:pt x="10800" y="17292"/>
                </a:cubicBezTo>
                <a:cubicBezTo>
                  <a:pt x="9581" y="17292"/>
                  <a:pt x="8429" y="17331"/>
                  <a:pt x="7795" y="17396"/>
                </a:cubicBezTo>
                <a:lnTo>
                  <a:pt x="6558" y="17525"/>
                </a:lnTo>
                <a:lnTo>
                  <a:pt x="5303" y="17396"/>
                </a:lnTo>
                <a:cubicBezTo>
                  <a:pt x="4668" y="17331"/>
                  <a:pt x="3517" y="17292"/>
                  <a:pt x="2298" y="17292"/>
                </a:cubicBezTo>
                <a:close/>
                <a:moveTo>
                  <a:pt x="6894" y="20002"/>
                </a:moveTo>
                <a:lnTo>
                  <a:pt x="10800" y="21600"/>
                </a:lnTo>
                <a:lnTo>
                  <a:pt x="14706" y="20002"/>
                </a:lnTo>
                <a:lnTo>
                  <a:pt x="6894" y="20002"/>
                </a:lnTo>
                <a:close/>
              </a:path>
            </a:pathLst>
          </a:custGeom>
          <a:solidFill>
            <a:srgbClr val="73FCD6"/>
          </a:solidFill>
          <a:ln w="25400">
            <a:solidFill>
              <a:srgbClr val="000000"/>
            </a:solidFill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213" name="In the Crucible with Christ"/>
          <p:cNvSpPr txBox="1"/>
          <p:nvPr/>
        </p:nvSpPr>
        <p:spPr>
          <a:xfrm>
            <a:off x="1785317" y="7069392"/>
            <a:ext cx="20813366" cy="4508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503555">
              <a:spcBef>
                <a:spcPts val="0"/>
              </a:spcBef>
              <a:tabLst/>
              <a:defRPr sz="15250" spc="-152">
                <a:solidFill>
                  <a:srgbClr val="5E5E5E"/>
                </a:solidFill>
                <a:uFill>
                  <a:solidFill>
                    <a:srgbClr val="FF2C21"/>
                  </a:solidFill>
                </a:uFill>
                <a:latin typeface="Snell Roundhand Bold"/>
                <a:ea typeface="Snell Roundhand Bold"/>
                <a:cs typeface="Snell Roundhand Bold"/>
                <a:sym typeface="Snell Roundhand Bold"/>
              </a:defRPr>
            </a:lvl1pPr>
          </a:lstStyle>
          <a:p>
            <a:r>
              <a:rPr lang="ro-RO" dirty="0">
                <a:solidFill>
                  <a:schemeClr val="tx2">
                    <a:lumMod val="10000"/>
                  </a:schemeClr>
                </a:solidFill>
              </a:rPr>
              <a:t>Greutățile care vor veni</a:t>
            </a:r>
            <a:endParaRPr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21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49786" y="12777854"/>
            <a:ext cx="2751702" cy="748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"/>
                            </p:stCondLst>
                            <p:childTnLst>
                              <p:par>
                                <p:cTn id="8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604394 0.004708" pathEditMode="relative">
                                      <p:cBhvr>
                                        <p:cTn id="14" dur="2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600"/>
                            </p:stCondLst>
                            <p:childTnLst>
                              <p:par>
                                <p:cTn id="16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6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 advAuto="0"/>
      <p:bldP spid="211" grpId="0" animBg="1" advAuto="0"/>
      <p:bldP spid="212" grpId="0" animBg="1" advAuto="0"/>
      <p:bldP spid="213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6" name="Oval"/>
          <p:cNvSpPr/>
          <p:nvPr/>
        </p:nvSpPr>
        <p:spPr bwMode="auto">
          <a:xfrm rot="15633282">
            <a:off x="746611" y="1527333"/>
            <a:ext cx="10342454" cy="10661335"/>
          </a:xfrm>
          <a:prstGeom prst="ellipse">
            <a:avLst/>
          </a:prstGeom>
          <a:ln w="88900">
            <a:solidFill>
              <a:srgbClr val="73FCD6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l">
              <a:spcBef>
                <a:spcPts val="0"/>
              </a:spcBef>
              <a:defRPr b="1" cap="all" spc="155">
                <a:solidFill>
                  <a:srgbClr val="000000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218" name="Oval"/>
          <p:cNvSpPr/>
          <p:nvPr/>
        </p:nvSpPr>
        <p:spPr bwMode="auto">
          <a:xfrm rot="8065471">
            <a:off x="13282390" y="1527331"/>
            <a:ext cx="10342455" cy="10661336"/>
          </a:xfrm>
          <a:prstGeom prst="ellipse">
            <a:avLst/>
          </a:prstGeom>
          <a:ln w="88900">
            <a:solidFill>
              <a:srgbClr val="73FCD6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l">
              <a:spcBef>
                <a:spcPts val="0"/>
              </a:spcBef>
              <a:defRPr b="1" cap="all" spc="155">
                <a:solidFill>
                  <a:srgbClr val="000000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220" name="Genesis 3:1-2; Revelation 12:7-9…"/>
          <p:cNvSpPr txBox="1"/>
          <p:nvPr/>
        </p:nvSpPr>
        <p:spPr bwMode="auto">
          <a:xfrm>
            <a:off x="1439495" y="3036473"/>
            <a:ext cx="8956689" cy="7643054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pPr defTabSz="825500">
              <a:lnSpc>
                <a:spcPct val="110000"/>
              </a:lnSpc>
              <a:spcBef>
                <a:spcPts val="3600"/>
              </a:spcBef>
              <a:defRPr sz="5500" spc="-55">
                <a:solidFill>
                  <a:srgbClr val="5E5E5E"/>
                </a:solidFill>
                <a:latin typeface="Impact"/>
                <a:ea typeface="Impact"/>
                <a:cs typeface="Impact"/>
              </a:defRPr>
            </a:pPr>
            <a:r>
              <a:rPr lang="en-GB" b="1" dirty="0">
                <a:solidFill>
                  <a:srgbClr val="AE19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GB" b="1" dirty="0" err="1">
                <a:solidFill>
                  <a:srgbClr val="AE19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Petru</a:t>
            </a:r>
            <a:r>
              <a:rPr lang="en-GB" b="1" dirty="0">
                <a:solidFill>
                  <a:srgbClr val="AE19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4:12-19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825500">
              <a:lnSpc>
                <a:spcPct val="110000"/>
              </a:lnSpc>
              <a:spcBef>
                <a:spcPts val="3600"/>
              </a:spcBef>
              <a:defRPr sz="5500" spc="-55">
                <a:solidFill>
                  <a:srgbClr val="000000"/>
                </a:solidFill>
                <a:latin typeface="Impact"/>
                <a:ea typeface="Impact"/>
                <a:cs typeface="Impact"/>
              </a:defRPr>
            </a:pPr>
            <a:r>
              <a:rPr lang="ro-RO" sz="5500" b="1" dirty="0">
                <a:latin typeface="Arial" panose="020B0604020202020204" pitchFamily="34" charset="0"/>
                <a:cs typeface="Arial" panose="020B0604020202020204" pitchFamily="34" charset="0"/>
              </a:rPr>
              <a:t>De ce spune Petru că „încercările de foc” nu sunt străine experienței noastre creștine, ci reprezintă normalitatea? 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What kind of proofs could you present someone that the devil is real, not only a metaphor or an abstract principle?"/>
          <p:cNvSpPr txBox="1"/>
          <p:nvPr/>
        </p:nvSpPr>
        <p:spPr bwMode="auto">
          <a:xfrm>
            <a:off x="14192532" y="3036472"/>
            <a:ext cx="8751973" cy="7643053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10000"/>
              </a:lnSpc>
              <a:spcBef>
                <a:spcPts val="3600"/>
              </a:spcBef>
              <a:defRPr sz="5500" spc="-55">
                <a:solidFill>
                  <a:srgbClr val="000000"/>
                </a:solidFill>
                <a:latin typeface="Impact"/>
                <a:ea typeface="Impact"/>
                <a:cs typeface="Impact"/>
              </a:defRPr>
            </a:lvl1pPr>
          </a:lstStyle>
          <a:p>
            <a:pPr>
              <a:defRPr/>
            </a:pPr>
            <a:r>
              <a:rPr lang="ro-RO" b="1" dirty="0">
                <a:latin typeface="Arial" panose="020B0604020202020204" pitchFamily="34" charset="0"/>
                <a:cs typeface="Arial" panose="020B0604020202020204" pitchFamily="34" charset="0"/>
              </a:rPr>
              <a:t>Care este beneficiul atunci când considerăm încercările ca fiind normale pentru creștini?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2" name="Water Drop"/>
          <p:cNvSpPr/>
          <p:nvPr/>
        </p:nvSpPr>
        <p:spPr bwMode="auto">
          <a:xfrm>
            <a:off x="11325297" y="4589271"/>
            <a:ext cx="1733406" cy="2848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solidFill>
            <a:schemeClr val="accent1">
              <a:hueOff val="-42304"/>
              <a:satOff val="23749"/>
              <a:lumOff val="-4574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223" name="Fountain Pen"/>
          <p:cNvSpPr/>
          <p:nvPr/>
        </p:nvSpPr>
        <p:spPr bwMode="auto">
          <a:xfrm>
            <a:off x="11226056" y="-34578"/>
            <a:ext cx="1931888" cy="4563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5" y="0"/>
                </a:moveTo>
                <a:cubicBezTo>
                  <a:pt x="1645" y="0"/>
                  <a:pt x="1407" y="101"/>
                  <a:pt x="1407" y="224"/>
                </a:cubicBezTo>
                <a:lnTo>
                  <a:pt x="1407" y="3038"/>
                </a:lnTo>
                <a:cubicBezTo>
                  <a:pt x="1407" y="3161"/>
                  <a:pt x="1645" y="3262"/>
                  <a:pt x="1935" y="3262"/>
                </a:cubicBezTo>
                <a:lnTo>
                  <a:pt x="19665" y="3262"/>
                </a:lnTo>
                <a:cubicBezTo>
                  <a:pt x="19955" y="3262"/>
                  <a:pt x="20193" y="3161"/>
                  <a:pt x="20193" y="3038"/>
                </a:cubicBezTo>
                <a:lnTo>
                  <a:pt x="20193" y="224"/>
                </a:lnTo>
                <a:cubicBezTo>
                  <a:pt x="20193" y="101"/>
                  <a:pt x="19955" y="0"/>
                  <a:pt x="19665" y="0"/>
                </a:cubicBezTo>
                <a:lnTo>
                  <a:pt x="1935" y="0"/>
                </a:lnTo>
                <a:close/>
                <a:moveTo>
                  <a:pt x="1882" y="3889"/>
                </a:moveTo>
                <a:cubicBezTo>
                  <a:pt x="1882" y="3889"/>
                  <a:pt x="1613" y="7417"/>
                  <a:pt x="0" y="12311"/>
                </a:cubicBezTo>
                <a:lnTo>
                  <a:pt x="10218" y="21600"/>
                </a:lnTo>
                <a:lnTo>
                  <a:pt x="10602" y="16527"/>
                </a:lnTo>
                <a:lnTo>
                  <a:pt x="10602" y="11088"/>
                </a:lnTo>
                <a:cubicBezTo>
                  <a:pt x="9608" y="11046"/>
                  <a:pt x="8831" y="10690"/>
                  <a:pt x="8831" y="10258"/>
                </a:cubicBezTo>
                <a:cubicBezTo>
                  <a:pt x="8831" y="9798"/>
                  <a:pt x="9712" y="9425"/>
                  <a:pt x="10800" y="9425"/>
                </a:cubicBezTo>
                <a:cubicBezTo>
                  <a:pt x="11888" y="9425"/>
                  <a:pt x="12769" y="9798"/>
                  <a:pt x="12769" y="10258"/>
                </a:cubicBezTo>
                <a:cubicBezTo>
                  <a:pt x="12769" y="10691"/>
                  <a:pt x="11993" y="11046"/>
                  <a:pt x="10998" y="11088"/>
                </a:cubicBezTo>
                <a:lnTo>
                  <a:pt x="10998" y="16527"/>
                </a:lnTo>
                <a:lnTo>
                  <a:pt x="11382" y="21600"/>
                </a:lnTo>
                <a:lnTo>
                  <a:pt x="21600" y="12311"/>
                </a:lnTo>
                <a:cubicBezTo>
                  <a:pt x="19987" y="7417"/>
                  <a:pt x="19718" y="3889"/>
                  <a:pt x="19718" y="3889"/>
                </a:cubicBezTo>
                <a:lnTo>
                  <a:pt x="11559" y="3889"/>
                </a:lnTo>
                <a:lnTo>
                  <a:pt x="10041" y="3889"/>
                </a:lnTo>
                <a:lnTo>
                  <a:pt x="1882" y="3889"/>
                </a:lnTo>
                <a:close/>
              </a:path>
            </a:pathLst>
          </a:custGeom>
          <a:solidFill>
            <a:schemeClr val="accent1">
              <a:hueOff val="-42304"/>
              <a:satOff val="23749"/>
              <a:lumOff val="-4574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224" name="1"/>
          <p:cNvSpPr txBox="1"/>
          <p:nvPr/>
        </p:nvSpPr>
        <p:spPr bwMode="auto">
          <a:xfrm>
            <a:off x="11795685" y="5361271"/>
            <a:ext cx="792629" cy="2108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3000" spc="390">
                <a:ln w="12700" cap="flat">
                  <a:solidFill>
                    <a:schemeClr val="accent1">
                      <a:hueOff val="-42304"/>
                      <a:satOff val="23749"/>
                      <a:lumOff val="-45745"/>
                    </a:schemeClr>
                  </a:solidFill>
                  <a:prstDash val="solid"/>
                  <a:miter lim="400000"/>
                </a:ln>
                <a:solidFill>
                  <a:srgbClr val="73FCD6"/>
                </a:solidFill>
                <a:latin typeface="Impact"/>
                <a:ea typeface="Impact"/>
                <a:cs typeface="Impact"/>
              </a:defRPr>
            </a:lvl1pPr>
          </a:lstStyle>
          <a:p>
            <a:pPr algn="l">
              <a:defRPr/>
            </a:pPr>
            <a:r>
              <a:t>1</a:t>
            </a:r>
          </a:p>
        </p:txBody>
      </p:sp>
      <p:pic>
        <p:nvPicPr>
          <p:cNvPr id="225" name="Image" descr="Image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349786" y="12777854"/>
            <a:ext cx="2751702" cy="74828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EXPLANATION">
            <a:extLst>
              <a:ext uri="{FF2B5EF4-FFF2-40B4-BE49-F238E27FC236}">
                <a16:creationId xmlns:a16="http://schemas.microsoft.com/office/drawing/2014/main" id="{5F74BF64-F319-BF18-60BA-A1A636F2D4D3}"/>
              </a:ext>
            </a:extLst>
          </p:cNvPr>
          <p:cNvSpPr txBox="1"/>
          <p:nvPr/>
        </p:nvSpPr>
        <p:spPr>
          <a:xfrm rot="18900000">
            <a:off x="170318" y="2778352"/>
            <a:ext cx="4767674" cy="1054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100" spc="183">
                <a:solidFill>
                  <a:srgbClr val="009193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en-GB" dirty="0"/>
              <a:t>EXPLICAȚIE</a:t>
            </a:r>
            <a:endParaRPr dirty="0"/>
          </a:p>
        </p:txBody>
      </p:sp>
      <p:sp>
        <p:nvSpPr>
          <p:cNvPr id="13" name="APPLICATION">
            <a:extLst>
              <a:ext uri="{FF2B5EF4-FFF2-40B4-BE49-F238E27FC236}">
                <a16:creationId xmlns:a16="http://schemas.microsoft.com/office/drawing/2014/main" id="{E658AE95-3395-1936-7003-5594098693D3}"/>
              </a:ext>
            </a:extLst>
          </p:cNvPr>
          <p:cNvSpPr txBox="1"/>
          <p:nvPr/>
        </p:nvSpPr>
        <p:spPr>
          <a:xfrm rot="2640000">
            <a:off x="19530490" y="2778352"/>
            <a:ext cx="4326708" cy="1054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100" spc="183">
                <a:solidFill>
                  <a:srgbClr val="009193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ro-RO" dirty="0"/>
              <a:t>APLICAȚIE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28" dur="100" fill="hold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1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8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2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dvAuto="0"/>
      <p:bldP spid="13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6" name="Oval"/>
          <p:cNvSpPr/>
          <p:nvPr/>
        </p:nvSpPr>
        <p:spPr bwMode="auto">
          <a:xfrm rot="15633282">
            <a:off x="746611" y="1527333"/>
            <a:ext cx="10342454" cy="10661335"/>
          </a:xfrm>
          <a:prstGeom prst="ellipse">
            <a:avLst/>
          </a:prstGeom>
          <a:ln w="88900">
            <a:solidFill>
              <a:srgbClr val="73FCD6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l">
              <a:spcBef>
                <a:spcPts val="0"/>
              </a:spcBef>
              <a:defRPr b="1" cap="all" spc="155">
                <a:solidFill>
                  <a:srgbClr val="000000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218" name="Oval"/>
          <p:cNvSpPr/>
          <p:nvPr/>
        </p:nvSpPr>
        <p:spPr bwMode="auto">
          <a:xfrm rot="8065471">
            <a:off x="13282390" y="1527331"/>
            <a:ext cx="10342455" cy="10661336"/>
          </a:xfrm>
          <a:prstGeom prst="ellipse">
            <a:avLst/>
          </a:prstGeom>
          <a:ln w="88900">
            <a:solidFill>
              <a:srgbClr val="73FCD6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l">
              <a:spcBef>
                <a:spcPts val="0"/>
              </a:spcBef>
              <a:defRPr b="1" cap="all" spc="155">
                <a:solidFill>
                  <a:srgbClr val="000000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220" name="Genesis 3:1-2; Revelation 12:7-9…"/>
          <p:cNvSpPr txBox="1"/>
          <p:nvPr/>
        </p:nvSpPr>
        <p:spPr bwMode="auto">
          <a:xfrm>
            <a:off x="1439495" y="3036473"/>
            <a:ext cx="8956689" cy="7643054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pPr defTabSz="825500">
              <a:lnSpc>
                <a:spcPct val="110000"/>
              </a:lnSpc>
              <a:spcBef>
                <a:spcPts val="3600"/>
              </a:spcBef>
              <a:defRPr sz="5500" spc="-55">
                <a:solidFill>
                  <a:srgbClr val="5E5E5E"/>
                </a:solidFill>
                <a:latin typeface="Impact"/>
                <a:ea typeface="Impact"/>
                <a:cs typeface="Impact"/>
              </a:defRPr>
            </a:pPr>
            <a:r>
              <a:rPr lang="en-GB" b="1" dirty="0">
                <a:solidFill>
                  <a:srgbClr val="AE19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GB" b="1" dirty="0" err="1">
                <a:solidFill>
                  <a:srgbClr val="AE19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Petru</a:t>
            </a:r>
            <a:r>
              <a:rPr lang="en-GB" b="1" dirty="0">
                <a:solidFill>
                  <a:srgbClr val="AE19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5:8-11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825500">
              <a:lnSpc>
                <a:spcPct val="110000"/>
              </a:lnSpc>
              <a:spcBef>
                <a:spcPts val="3600"/>
              </a:spcBef>
              <a:defRPr sz="5500" spc="-55">
                <a:solidFill>
                  <a:srgbClr val="000000"/>
                </a:solidFill>
                <a:latin typeface="Impact"/>
                <a:ea typeface="Impact"/>
                <a:cs typeface="Impact"/>
              </a:defRPr>
            </a:pPr>
            <a:r>
              <a:rPr lang="ro-RO" sz="5500" b="1" dirty="0">
                <a:latin typeface="Arial" panose="020B0604020202020204" pitchFamily="34" charset="0"/>
                <a:cs typeface="Arial" panose="020B0604020202020204" pitchFamily="34" charset="0"/>
              </a:rPr>
              <a:t>Cum ar putea un creștin să reziste lui Satana, în timp ce suferă?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What kind of proofs could you present someone that the devil is real, not only a metaphor or an abstract principle?"/>
          <p:cNvSpPr txBox="1"/>
          <p:nvPr/>
        </p:nvSpPr>
        <p:spPr bwMode="auto">
          <a:xfrm>
            <a:off x="14094161" y="3391411"/>
            <a:ext cx="8956689" cy="7643053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10000"/>
              </a:lnSpc>
              <a:spcBef>
                <a:spcPts val="3600"/>
              </a:spcBef>
              <a:defRPr sz="5500" spc="-55">
                <a:solidFill>
                  <a:srgbClr val="000000"/>
                </a:solidFill>
                <a:latin typeface="Impact"/>
                <a:ea typeface="Impact"/>
                <a:cs typeface="Impact"/>
              </a:defRPr>
            </a:lvl1pPr>
          </a:lstStyle>
          <a:p>
            <a:pPr>
              <a:defRPr/>
            </a:pPr>
            <a:r>
              <a:rPr lang="ro-RO" b="1" dirty="0">
                <a:latin typeface="Arial" panose="020B0604020202020204" pitchFamily="34" charset="0"/>
                <a:cs typeface="Arial" panose="020B0604020202020204" pitchFamily="34" charset="0"/>
              </a:rPr>
              <a:t>Dați un exemplu concret despre cum înțelegeți dvs. că Satana caută să „devoreze” pe cineva care suferă?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2" name="Water Drop"/>
          <p:cNvSpPr/>
          <p:nvPr/>
        </p:nvSpPr>
        <p:spPr bwMode="auto">
          <a:xfrm>
            <a:off x="11325297" y="4589271"/>
            <a:ext cx="1733406" cy="2848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solidFill>
            <a:schemeClr val="accent1">
              <a:hueOff val="-42304"/>
              <a:satOff val="23749"/>
              <a:lumOff val="-4574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223" name="Fountain Pen"/>
          <p:cNvSpPr/>
          <p:nvPr/>
        </p:nvSpPr>
        <p:spPr bwMode="auto">
          <a:xfrm>
            <a:off x="11226056" y="-34578"/>
            <a:ext cx="1931888" cy="4563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5" y="0"/>
                </a:moveTo>
                <a:cubicBezTo>
                  <a:pt x="1645" y="0"/>
                  <a:pt x="1407" y="101"/>
                  <a:pt x="1407" y="224"/>
                </a:cubicBezTo>
                <a:lnTo>
                  <a:pt x="1407" y="3038"/>
                </a:lnTo>
                <a:cubicBezTo>
                  <a:pt x="1407" y="3161"/>
                  <a:pt x="1645" y="3262"/>
                  <a:pt x="1935" y="3262"/>
                </a:cubicBezTo>
                <a:lnTo>
                  <a:pt x="19665" y="3262"/>
                </a:lnTo>
                <a:cubicBezTo>
                  <a:pt x="19955" y="3262"/>
                  <a:pt x="20193" y="3161"/>
                  <a:pt x="20193" y="3038"/>
                </a:cubicBezTo>
                <a:lnTo>
                  <a:pt x="20193" y="224"/>
                </a:lnTo>
                <a:cubicBezTo>
                  <a:pt x="20193" y="101"/>
                  <a:pt x="19955" y="0"/>
                  <a:pt x="19665" y="0"/>
                </a:cubicBezTo>
                <a:lnTo>
                  <a:pt x="1935" y="0"/>
                </a:lnTo>
                <a:close/>
                <a:moveTo>
                  <a:pt x="1882" y="3889"/>
                </a:moveTo>
                <a:cubicBezTo>
                  <a:pt x="1882" y="3889"/>
                  <a:pt x="1613" y="7417"/>
                  <a:pt x="0" y="12311"/>
                </a:cubicBezTo>
                <a:lnTo>
                  <a:pt x="10218" y="21600"/>
                </a:lnTo>
                <a:lnTo>
                  <a:pt x="10602" y="16527"/>
                </a:lnTo>
                <a:lnTo>
                  <a:pt x="10602" y="11088"/>
                </a:lnTo>
                <a:cubicBezTo>
                  <a:pt x="9608" y="11046"/>
                  <a:pt x="8831" y="10690"/>
                  <a:pt x="8831" y="10258"/>
                </a:cubicBezTo>
                <a:cubicBezTo>
                  <a:pt x="8831" y="9798"/>
                  <a:pt x="9712" y="9425"/>
                  <a:pt x="10800" y="9425"/>
                </a:cubicBezTo>
                <a:cubicBezTo>
                  <a:pt x="11888" y="9425"/>
                  <a:pt x="12769" y="9798"/>
                  <a:pt x="12769" y="10258"/>
                </a:cubicBezTo>
                <a:cubicBezTo>
                  <a:pt x="12769" y="10691"/>
                  <a:pt x="11993" y="11046"/>
                  <a:pt x="10998" y="11088"/>
                </a:cubicBezTo>
                <a:lnTo>
                  <a:pt x="10998" y="16527"/>
                </a:lnTo>
                <a:lnTo>
                  <a:pt x="11382" y="21600"/>
                </a:lnTo>
                <a:lnTo>
                  <a:pt x="21600" y="12311"/>
                </a:lnTo>
                <a:cubicBezTo>
                  <a:pt x="19987" y="7417"/>
                  <a:pt x="19718" y="3889"/>
                  <a:pt x="19718" y="3889"/>
                </a:cubicBezTo>
                <a:lnTo>
                  <a:pt x="11559" y="3889"/>
                </a:lnTo>
                <a:lnTo>
                  <a:pt x="10041" y="3889"/>
                </a:lnTo>
                <a:lnTo>
                  <a:pt x="1882" y="3889"/>
                </a:lnTo>
                <a:close/>
              </a:path>
            </a:pathLst>
          </a:custGeom>
          <a:solidFill>
            <a:schemeClr val="accent1">
              <a:hueOff val="-42304"/>
              <a:satOff val="23749"/>
              <a:lumOff val="-4574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224" name="1"/>
          <p:cNvSpPr txBox="1"/>
          <p:nvPr/>
        </p:nvSpPr>
        <p:spPr bwMode="auto">
          <a:xfrm>
            <a:off x="11795685" y="5363801"/>
            <a:ext cx="989373" cy="21031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3000" spc="390">
                <a:ln w="12700" cap="flat">
                  <a:solidFill>
                    <a:schemeClr val="accent1">
                      <a:hueOff val="-42304"/>
                      <a:satOff val="23749"/>
                      <a:lumOff val="-45745"/>
                    </a:schemeClr>
                  </a:solidFill>
                  <a:prstDash val="solid"/>
                  <a:miter lim="400000"/>
                </a:ln>
                <a:solidFill>
                  <a:srgbClr val="73FCD6"/>
                </a:solidFill>
                <a:latin typeface="Impact"/>
                <a:ea typeface="Impact"/>
                <a:cs typeface="Impact"/>
              </a:defRPr>
            </a:lvl1pPr>
          </a:lstStyle>
          <a:p>
            <a:pPr algn="l">
              <a:defRPr/>
            </a:pPr>
            <a:r>
              <a:rPr lang="en-GB"/>
              <a:t>2</a:t>
            </a:r>
            <a:endParaRPr/>
          </a:p>
        </p:txBody>
      </p:sp>
      <p:pic>
        <p:nvPicPr>
          <p:cNvPr id="225" name="Image" descr="Image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349786" y="12777854"/>
            <a:ext cx="2751702" cy="74828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EXPLANATION">
            <a:extLst>
              <a:ext uri="{FF2B5EF4-FFF2-40B4-BE49-F238E27FC236}">
                <a16:creationId xmlns:a16="http://schemas.microsoft.com/office/drawing/2014/main" id="{D5B564ED-B172-8E8E-651E-F2D09E51FF3D}"/>
              </a:ext>
            </a:extLst>
          </p:cNvPr>
          <p:cNvSpPr txBox="1"/>
          <p:nvPr/>
        </p:nvSpPr>
        <p:spPr>
          <a:xfrm rot="18900000">
            <a:off x="170318" y="2778352"/>
            <a:ext cx="4767674" cy="1054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100" spc="183">
                <a:solidFill>
                  <a:srgbClr val="009193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en-GB" dirty="0"/>
              <a:t>EXPLICAȚIE</a:t>
            </a:r>
            <a:endParaRPr dirty="0"/>
          </a:p>
        </p:txBody>
      </p:sp>
      <p:sp>
        <p:nvSpPr>
          <p:cNvPr id="13" name="APPLICATION">
            <a:extLst>
              <a:ext uri="{FF2B5EF4-FFF2-40B4-BE49-F238E27FC236}">
                <a16:creationId xmlns:a16="http://schemas.microsoft.com/office/drawing/2014/main" id="{2FAD7043-537E-63C8-31A8-CB0089471015}"/>
              </a:ext>
            </a:extLst>
          </p:cNvPr>
          <p:cNvSpPr txBox="1"/>
          <p:nvPr/>
        </p:nvSpPr>
        <p:spPr>
          <a:xfrm rot="2640000">
            <a:off x="19530490" y="2778352"/>
            <a:ext cx="4326708" cy="1054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100" spc="183">
                <a:solidFill>
                  <a:srgbClr val="009193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ro-RO" dirty="0"/>
              <a:t>APLICAȚIE</a:t>
            </a:r>
            <a:r>
              <a:rPr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28" dur="100" fill="hold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1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7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1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dvAuto="0"/>
      <p:bldP spid="13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6" name="Oval"/>
          <p:cNvSpPr/>
          <p:nvPr/>
        </p:nvSpPr>
        <p:spPr bwMode="auto">
          <a:xfrm rot="15633282">
            <a:off x="746611" y="1527333"/>
            <a:ext cx="10342454" cy="10661335"/>
          </a:xfrm>
          <a:prstGeom prst="ellipse">
            <a:avLst/>
          </a:prstGeom>
          <a:ln w="88900">
            <a:solidFill>
              <a:srgbClr val="73FCD6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l">
              <a:spcBef>
                <a:spcPts val="0"/>
              </a:spcBef>
              <a:defRPr b="1" cap="all" spc="155">
                <a:solidFill>
                  <a:srgbClr val="000000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218" name="Oval"/>
          <p:cNvSpPr/>
          <p:nvPr/>
        </p:nvSpPr>
        <p:spPr bwMode="auto">
          <a:xfrm rot="8065471">
            <a:off x="13282390" y="1527331"/>
            <a:ext cx="10342455" cy="10661336"/>
          </a:xfrm>
          <a:prstGeom prst="ellipse">
            <a:avLst/>
          </a:prstGeom>
          <a:ln w="88900">
            <a:solidFill>
              <a:srgbClr val="73FCD6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l">
              <a:spcBef>
                <a:spcPts val="0"/>
              </a:spcBef>
              <a:defRPr b="1" cap="all" spc="155">
                <a:solidFill>
                  <a:srgbClr val="000000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220" name="Genesis 3:1-2; Revelation 12:7-9…"/>
          <p:cNvSpPr txBox="1"/>
          <p:nvPr/>
        </p:nvSpPr>
        <p:spPr bwMode="auto">
          <a:xfrm>
            <a:off x="1439495" y="3036473"/>
            <a:ext cx="8956689" cy="7643054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pPr defTabSz="825500">
              <a:lnSpc>
                <a:spcPct val="110000"/>
              </a:lnSpc>
              <a:spcBef>
                <a:spcPts val="3600"/>
              </a:spcBef>
              <a:defRPr sz="5500" spc="-55">
                <a:solidFill>
                  <a:srgbClr val="5E5E5E"/>
                </a:solidFill>
                <a:latin typeface="Impact"/>
                <a:ea typeface="Impact"/>
                <a:cs typeface="Impact"/>
              </a:defRPr>
            </a:pPr>
            <a:r>
              <a:rPr lang="en-GB" b="1" dirty="0">
                <a:solidFill>
                  <a:srgbClr val="AE19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Romani 1:21-32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825500">
              <a:lnSpc>
                <a:spcPct val="110000"/>
              </a:lnSpc>
              <a:spcBef>
                <a:spcPts val="3600"/>
              </a:spcBef>
              <a:defRPr sz="5500" spc="-55">
                <a:solidFill>
                  <a:srgbClr val="000000"/>
                </a:solidFill>
                <a:latin typeface="Impact"/>
                <a:ea typeface="Impact"/>
                <a:cs typeface="Impact"/>
              </a:defRPr>
            </a:pPr>
            <a:r>
              <a:rPr lang="ro-RO" sz="5500" b="1" dirty="0">
                <a:solidFill>
                  <a:srgbClr val="0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 explicați „mânia lui Dumnezeu” (v.18) manifestată în consecințele naturale ale păcatului?</a:t>
            </a:r>
            <a:endParaRPr b="1" dirty="0">
              <a:solidFill>
                <a:srgbClr val="01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What kind of proofs could you present someone that the devil is real, not only a metaphor or an abstract principle?"/>
          <p:cNvSpPr txBox="1"/>
          <p:nvPr/>
        </p:nvSpPr>
        <p:spPr bwMode="auto">
          <a:xfrm>
            <a:off x="13987816" y="3175387"/>
            <a:ext cx="8956689" cy="7643053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10000"/>
              </a:lnSpc>
              <a:spcBef>
                <a:spcPts val="3600"/>
              </a:spcBef>
              <a:defRPr sz="5500" spc="-55">
                <a:solidFill>
                  <a:srgbClr val="000000"/>
                </a:solidFill>
                <a:latin typeface="Impact"/>
                <a:ea typeface="Impact"/>
                <a:cs typeface="Impact"/>
              </a:defRPr>
            </a:lvl1pPr>
          </a:lstStyle>
          <a:p>
            <a:pPr>
              <a:defRPr/>
            </a:pPr>
            <a:r>
              <a:rPr lang="ro-RO" b="1" dirty="0">
                <a:latin typeface="Arial" panose="020B0604020202020204" pitchFamily="34" charset="0"/>
                <a:cs typeface="Arial" panose="020B0604020202020204" pitchFamily="34" charset="0"/>
              </a:rPr>
              <a:t>Dați un exemplu despre cum ați „cules” consecințele imediate sau ulterioare ale păcatului și ce ați învățat?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2" name="Water Drop"/>
          <p:cNvSpPr/>
          <p:nvPr/>
        </p:nvSpPr>
        <p:spPr bwMode="auto">
          <a:xfrm>
            <a:off x="11325297" y="4589271"/>
            <a:ext cx="1733406" cy="2848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solidFill>
            <a:schemeClr val="accent1">
              <a:hueOff val="-42304"/>
              <a:satOff val="23749"/>
              <a:lumOff val="-4574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223" name="Fountain Pen"/>
          <p:cNvSpPr/>
          <p:nvPr/>
        </p:nvSpPr>
        <p:spPr bwMode="auto">
          <a:xfrm>
            <a:off x="11226056" y="-34578"/>
            <a:ext cx="1931888" cy="4563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5" y="0"/>
                </a:moveTo>
                <a:cubicBezTo>
                  <a:pt x="1645" y="0"/>
                  <a:pt x="1407" y="101"/>
                  <a:pt x="1407" y="224"/>
                </a:cubicBezTo>
                <a:lnTo>
                  <a:pt x="1407" y="3038"/>
                </a:lnTo>
                <a:cubicBezTo>
                  <a:pt x="1407" y="3161"/>
                  <a:pt x="1645" y="3262"/>
                  <a:pt x="1935" y="3262"/>
                </a:cubicBezTo>
                <a:lnTo>
                  <a:pt x="19665" y="3262"/>
                </a:lnTo>
                <a:cubicBezTo>
                  <a:pt x="19955" y="3262"/>
                  <a:pt x="20193" y="3161"/>
                  <a:pt x="20193" y="3038"/>
                </a:cubicBezTo>
                <a:lnTo>
                  <a:pt x="20193" y="224"/>
                </a:lnTo>
                <a:cubicBezTo>
                  <a:pt x="20193" y="101"/>
                  <a:pt x="19955" y="0"/>
                  <a:pt x="19665" y="0"/>
                </a:cubicBezTo>
                <a:lnTo>
                  <a:pt x="1935" y="0"/>
                </a:lnTo>
                <a:close/>
                <a:moveTo>
                  <a:pt x="1882" y="3889"/>
                </a:moveTo>
                <a:cubicBezTo>
                  <a:pt x="1882" y="3889"/>
                  <a:pt x="1613" y="7417"/>
                  <a:pt x="0" y="12311"/>
                </a:cubicBezTo>
                <a:lnTo>
                  <a:pt x="10218" y="21600"/>
                </a:lnTo>
                <a:lnTo>
                  <a:pt x="10602" y="16527"/>
                </a:lnTo>
                <a:lnTo>
                  <a:pt x="10602" y="11088"/>
                </a:lnTo>
                <a:cubicBezTo>
                  <a:pt x="9608" y="11046"/>
                  <a:pt x="8831" y="10690"/>
                  <a:pt x="8831" y="10258"/>
                </a:cubicBezTo>
                <a:cubicBezTo>
                  <a:pt x="8831" y="9798"/>
                  <a:pt x="9712" y="9425"/>
                  <a:pt x="10800" y="9425"/>
                </a:cubicBezTo>
                <a:cubicBezTo>
                  <a:pt x="11888" y="9425"/>
                  <a:pt x="12769" y="9798"/>
                  <a:pt x="12769" y="10258"/>
                </a:cubicBezTo>
                <a:cubicBezTo>
                  <a:pt x="12769" y="10691"/>
                  <a:pt x="11993" y="11046"/>
                  <a:pt x="10998" y="11088"/>
                </a:cubicBezTo>
                <a:lnTo>
                  <a:pt x="10998" y="16527"/>
                </a:lnTo>
                <a:lnTo>
                  <a:pt x="11382" y="21600"/>
                </a:lnTo>
                <a:lnTo>
                  <a:pt x="21600" y="12311"/>
                </a:lnTo>
                <a:cubicBezTo>
                  <a:pt x="19987" y="7417"/>
                  <a:pt x="19718" y="3889"/>
                  <a:pt x="19718" y="3889"/>
                </a:cubicBezTo>
                <a:lnTo>
                  <a:pt x="11559" y="3889"/>
                </a:lnTo>
                <a:lnTo>
                  <a:pt x="10041" y="3889"/>
                </a:lnTo>
                <a:lnTo>
                  <a:pt x="1882" y="3889"/>
                </a:lnTo>
                <a:close/>
              </a:path>
            </a:pathLst>
          </a:custGeom>
          <a:solidFill>
            <a:schemeClr val="accent1">
              <a:hueOff val="-42304"/>
              <a:satOff val="23749"/>
              <a:lumOff val="-4574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224" name="1"/>
          <p:cNvSpPr txBox="1"/>
          <p:nvPr/>
        </p:nvSpPr>
        <p:spPr bwMode="auto">
          <a:xfrm>
            <a:off x="11795685" y="5363801"/>
            <a:ext cx="1035861" cy="21031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3000" spc="390">
                <a:ln w="12700" cap="flat">
                  <a:solidFill>
                    <a:schemeClr val="accent1">
                      <a:hueOff val="-42304"/>
                      <a:satOff val="23749"/>
                      <a:lumOff val="-45745"/>
                    </a:schemeClr>
                  </a:solidFill>
                  <a:prstDash val="solid"/>
                  <a:miter lim="400000"/>
                </a:ln>
                <a:solidFill>
                  <a:srgbClr val="73FCD6"/>
                </a:solidFill>
                <a:latin typeface="Impact"/>
                <a:ea typeface="Impact"/>
                <a:cs typeface="Impact"/>
              </a:defRPr>
            </a:lvl1pPr>
          </a:lstStyle>
          <a:p>
            <a:pPr algn="l">
              <a:defRPr/>
            </a:pPr>
            <a:r>
              <a:rPr lang="en-GB"/>
              <a:t>3</a:t>
            </a:r>
            <a:endParaRPr/>
          </a:p>
        </p:txBody>
      </p:sp>
      <p:pic>
        <p:nvPicPr>
          <p:cNvPr id="225" name="Image" descr="Image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349786" y="12777854"/>
            <a:ext cx="2751702" cy="74828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EXPLANATION">
            <a:extLst>
              <a:ext uri="{FF2B5EF4-FFF2-40B4-BE49-F238E27FC236}">
                <a16:creationId xmlns:a16="http://schemas.microsoft.com/office/drawing/2014/main" id="{FD42215E-BAF0-BA44-49AC-48165EA750A7}"/>
              </a:ext>
            </a:extLst>
          </p:cNvPr>
          <p:cNvSpPr txBox="1"/>
          <p:nvPr/>
        </p:nvSpPr>
        <p:spPr>
          <a:xfrm rot="18900000">
            <a:off x="170318" y="2778352"/>
            <a:ext cx="4767674" cy="1054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100" spc="183">
                <a:solidFill>
                  <a:srgbClr val="009193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en-GB" dirty="0"/>
              <a:t>EXPLICAȚIE</a:t>
            </a:r>
            <a:endParaRPr dirty="0"/>
          </a:p>
        </p:txBody>
      </p:sp>
      <p:sp>
        <p:nvSpPr>
          <p:cNvPr id="13" name="APPLICATION">
            <a:extLst>
              <a:ext uri="{FF2B5EF4-FFF2-40B4-BE49-F238E27FC236}">
                <a16:creationId xmlns:a16="http://schemas.microsoft.com/office/drawing/2014/main" id="{0F686C0E-288A-A383-8A6D-359A62233D57}"/>
              </a:ext>
            </a:extLst>
          </p:cNvPr>
          <p:cNvSpPr txBox="1"/>
          <p:nvPr/>
        </p:nvSpPr>
        <p:spPr>
          <a:xfrm rot="2640000">
            <a:off x="19530490" y="2778352"/>
            <a:ext cx="4326708" cy="1054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100" spc="183">
                <a:solidFill>
                  <a:srgbClr val="009193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ro-RO" dirty="0"/>
              <a:t>APLICAȚIE</a:t>
            </a:r>
            <a:r>
              <a:rPr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28" dur="100" fill="hold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1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2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6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dvAuto="0"/>
      <p:bldP spid="13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6" name="Oval"/>
          <p:cNvSpPr/>
          <p:nvPr/>
        </p:nvSpPr>
        <p:spPr bwMode="auto">
          <a:xfrm rot="15633282">
            <a:off x="746611" y="1527333"/>
            <a:ext cx="10342454" cy="10661335"/>
          </a:xfrm>
          <a:prstGeom prst="ellipse">
            <a:avLst/>
          </a:prstGeom>
          <a:ln w="88900">
            <a:solidFill>
              <a:srgbClr val="73FCD6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l">
              <a:spcBef>
                <a:spcPts val="0"/>
              </a:spcBef>
              <a:defRPr b="1" cap="all" spc="155">
                <a:solidFill>
                  <a:srgbClr val="000000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218" name="Oval"/>
          <p:cNvSpPr/>
          <p:nvPr/>
        </p:nvSpPr>
        <p:spPr bwMode="auto">
          <a:xfrm rot="8065471">
            <a:off x="13282390" y="1527331"/>
            <a:ext cx="10342455" cy="10661336"/>
          </a:xfrm>
          <a:prstGeom prst="ellipse">
            <a:avLst/>
          </a:prstGeom>
          <a:ln w="88900">
            <a:solidFill>
              <a:srgbClr val="73FCD6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l">
              <a:spcBef>
                <a:spcPts val="0"/>
              </a:spcBef>
              <a:defRPr b="1" cap="all" spc="155">
                <a:solidFill>
                  <a:srgbClr val="000000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220" name="Genesis 3:1-2; Revelation 12:7-9…"/>
          <p:cNvSpPr txBox="1"/>
          <p:nvPr/>
        </p:nvSpPr>
        <p:spPr bwMode="auto">
          <a:xfrm>
            <a:off x="1474649" y="2827817"/>
            <a:ext cx="8956689" cy="7643054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pPr defTabSz="825500">
              <a:lnSpc>
                <a:spcPct val="110000"/>
              </a:lnSpc>
              <a:spcBef>
                <a:spcPts val="3600"/>
              </a:spcBef>
              <a:defRPr sz="5500" spc="-55">
                <a:solidFill>
                  <a:srgbClr val="5E5E5E"/>
                </a:solidFill>
                <a:latin typeface="Impact"/>
                <a:ea typeface="Impact"/>
                <a:cs typeface="Impact"/>
              </a:defRPr>
            </a:pPr>
            <a:r>
              <a:rPr lang="en-GB" b="1" dirty="0" err="1">
                <a:solidFill>
                  <a:srgbClr val="AE19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Ieremia</a:t>
            </a:r>
            <a:r>
              <a:rPr lang="en-GB" b="1" dirty="0">
                <a:solidFill>
                  <a:srgbClr val="AE19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9:7-16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825500">
              <a:lnSpc>
                <a:spcPct val="110000"/>
              </a:lnSpc>
              <a:spcBef>
                <a:spcPts val="3600"/>
              </a:spcBef>
              <a:defRPr sz="5500" spc="-55">
                <a:solidFill>
                  <a:srgbClr val="000000"/>
                </a:solidFill>
                <a:latin typeface="Impact"/>
                <a:ea typeface="Impact"/>
                <a:cs typeface="Impact"/>
              </a:defRPr>
            </a:pPr>
            <a:r>
              <a:rPr lang="ro-RO" sz="5500" b="1" dirty="0">
                <a:latin typeface="Arial" panose="020B0604020202020204" pitchFamily="34" charset="0"/>
                <a:cs typeface="Arial" panose="020B0604020202020204" pitchFamily="34" charset="0"/>
              </a:rPr>
              <a:t>Ce acțiuni drastice a întreprins Dumnezeu pentru a „rafina” Iuda și Ierusalimul? Din ce motive?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What kind of proofs could you present someone that the devil is real, not only a metaphor or an abstract principle?"/>
          <p:cNvSpPr txBox="1"/>
          <p:nvPr/>
        </p:nvSpPr>
        <p:spPr bwMode="auto">
          <a:xfrm>
            <a:off x="13957337" y="3616404"/>
            <a:ext cx="8956689" cy="7643053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>
            <a:lvl1pPr defTabSz="825500">
              <a:lnSpc>
                <a:spcPct val="110000"/>
              </a:lnSpc>
              <a:spcBef>
                <a:spcPts val="3600"/>
              </a:spcBef>
              <a:defRPr sz="5500" spc="-55">
                <a:solidFill>
                  <a:srgbClr val="000000"/>
                </a:solidFill>
                <a:latin typeface="Impact"/>
                <a:ea typeface="Impact"/>
                <a:cs typeface="Impact"/>
              </a:defRPr>
            </a:lvl1pPr>
          </a:lstStyle>
          <a:p>
            <a:pPr>
              <a:defRPr/>
            </a:pPr>
            <a:r>
              <a:rPr lang="ro-RO" b="1" dirty="0">
                <a:latin typeface="Arial" panose="020B0604020202020204" pitchFamily="34" charset="0"/>
                <a:cs typeface="Arial" panose="020B0604020202020204" pitchFamily="34" charset="0"/>
              </a:rPr>
              <a:t>Dacă Dumnezeu te-ar „rafina și testa” astăzi, cum ar putea-o face? Cât de drastic ar fi El cu tine? De ce?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2" name="Water Drop"/>
          <p:cNvSpPr/>
          <p:nvPr/>
        </p:nvSpPr>
        <p:spPr bwMode="auto">
          <a:xfrm>
            <a:off x="11325297" y="4589271"/>
            <a:ext cx="1733406" cy="2848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solidFill>
            <a:schemeClr val="accent1">
              <a:hueOff val="-42304"/>
              <a:satOff val="23749"/>
              <a:lumOff val="-4574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223" name="Fountain Pen"/>
          <p:cNvSpPr/>
          <p:nvPr/>
        </p:nvSpPr>
        <p:spPr bwMode="auto">
          <a:xfrm>
            <a:off x="11226056" y="-34578"/>
            <a:ext cx="1931888" cy="4563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5" y="0"/>
                </a:moveTo>
                <a:cubicBezTo>
                  <a:pt x="1645" y="0"/>
                  <a:pt x="1407" y="101"/>
                  <a:pt x="1407" y="224"/>
                </a:cubicBezTo>
                <a:lnTo>
                  <a:pt x="1407" y="3038"/>
                </a:lnTo>
                <a:cubicBezTo>
                  <a:pt x="1407" y="3161"/>
                  <a:pt x="1645" y="3262"/>
                  <a:pt x="1935" y="3262"/>
                </a:cubicBezTo>
                <a:lnTo>
                  <a:pt x="19665" y="3262"/>
                </a:lnTo>
                <a:cubicBezTo>
                  <a:pt x="19955" y="3262"/>
                  <a:pt x="20193" y="3161"/>
                  <a:pt x="20193" y="3038"/>
                </a:cubicBezTo>
                <a:lnTo>
                  <a:pt x="20193" y="224"/>
                </a:lnTo>
                <a:cubicBezTo>
                  <a:pt x="20193" y="101"/>
                  <a:pt x="19955" y="0"/>
                  <a:pt x="19665" y="0"/>
                </a:cubicBezTo>
                <a:lnTo>
                  <a:pt x="1935" y="0"/>
                </a:lnTo>
                <a:close/>
                <a:moveTo>
                  <a:pt x="1882" y="3889"/>
                </a:moveTo>
                <a:cubicBezTo>
                  <a:pt x="1882" y="3889"/>
                  <a:pt x="1613" y="7417"/>
                  <a:pt x="0" y="12311"/>
                </a:cubicBezTo>
                <a:lnTo>
                  <a:pt x="10218" y="21600"/>
                </a:lnTo>
                <a:lnTo>
                  <a:pt x="10602" y="16527"/>
                </a:lnTo>
                <a:lnTo>
                  <a:pt x="10602" y="11088"/>
                </a:lnTo>
                <a:cubicBezTo>
                  <a:pt x="9608" y="11046"/>
                  <a:pt x="8831" y="10690"/>
                  <a:pt x="8831" y="10258"/>
                </a:cubicBezTo>
                <a:cubicBezTo>
                  <a:pt x="8831" y="9798"/>
                  <a:pt x="9712" y="9425"/>
                  <a:pt x="10800" y="9425"/>
                </a:cubicBezTo>
                <a:cubicBezTo>
                  <a:pt x="11888" y="9425"/>
                  <a:pt x="12769" y="9798"/>
                  <a:pt x="12769" y="10258"/>
                </a:cubicBezTo>
                <a:cubicBezTo>
                  <a:pt x="12769" y="10691"/>
                  <a:pt x="11993" y="11046"/>
                  <a:pt x="10998" y="11088"/>
                </a:cubicBezTo>
                <a:lnTo>
                  <a:pt x="10998" y="16527"/>
                </a:lnTo>
                <a:lnTo>
                  <a:pt x="11382" y="21600"/>
                </a:lnTo>
                <a:lnTo>
                  <a:pt x="21600" y="12311"/>
                </a:lnTo>
                <a:cubicBezTo>
                  <a:pt x="19987" y="7417"/>
                  <a:pt x="19718" y="3889"/>
                  <a:pt x="19718" y="3889"/>
                </a:cubicBezTo>
                <a:lnTo>
                  <a:pt x="11559" y="3889"/>
                </a:lnTo>
                <a:lnTo>
                  <a:pt x="10041" y="3889"/>
                </a:lnTo>
                <a:lnTo>
                  <a:pt x="1882" y="3889"/>
                </a:lnTo>
                <a:close/>
              </a:path>
            </a:pathLst>
          </a:custGeom>
          <a:solidFill>
            <a:schemeClr val="accent1">
              <a:hueOff val="-42304"/>
              <a:satOff val="23749"/>
              <a:lumOff val="-4574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spcBef>
                <a:spcPts val="0"/>
              </a:spcBef>
              <a:defRPr b="1" cap="all" spc="155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</a:defRPr>
            </a:pPr>
            <a:endParaRPr/>
          </a:p>
        </p:txBody>
      </p:sp>
      <p:sp>
        <p:nvSpPr>
          <p:cNvPr id="224" name="1"/>
          <p:cNvSpPr txBox="1"/>
          <p:nvPr/>
        </p:nvSpPr>
        <p:spPr bwMode="auto">
          <a:xfrm>
            <a:off x="11795685" y="5363801"/>
            <a:ext cx="984565" cy="21031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3000" spc="390">
                <a:ln w="12700" cap="flat">
                  <a:solidFill>
                    <a:schemeClr val="accent1">
                      <a:hueOff val="-42304"/>
                      <a:satOff val="23749"/>
                      <a:lumOff val="-45745"/>
                    </a:schemeClr>
                  </a:solidFill>
                  <a:prstDash val="solid"/>
                  <a:miter lim="400000"/>
                </a:ln>
                <a:solidFill>
                  <a:srgbClr val="73FCD6"/>
                </a:solidFill>
                <a:latin typeface="Impact"/>
                <a:ea typeface="Impact"/>
                <a:cs typeface="Impact"/>
              </a:defRPr>
            </a:lvl1pPr>
          </a:lstStyle>
          <a:p>
            <a:pPr algn="l">
              <a:defRPr/>
            </a:pPr>
            <a:r>
              <a:rPr lang="en-GB"/>
              <a:t>4</a:t>
            </a:r>
            <a:endParaRPr/>
          </a:p>
        </p:txBody>
      </p:sp>
      <p:pic>
        <p:nvPicPr>
          <p:cNvPr id="225" name="Image" descr="Image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349786" y="12777854"/>
            <a:ext cx="2751702" cy="74828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EXPLANATION">
            <a:extLst>
              <a:ext uri="{FF2B5EF4-FFF2-40B4-BE49-F238E27FC236}">
                <a16:creationId xmlns:a16="http://schemas.microsoft.com/office/drawing/2014/main" id="{774A950F-86FC-BEDD-2A7D-D332D5AE4E12}"/>
              </a:ext>
            </a:extLst>
          </p:cNvPr>
          <p:cNvSpPr txBox="1"/>
          <p:nvPr/>
        </p:nvSpPr>
        <p:spPr>
          <a:xfrm rot="18900000">
            <a:off x="170318" y="2778352"/>
            <a:ext cx="4767674" cy="1054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100" spc="183">
                <a:solidFill>
                  <a:srgbClr val="009193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en-GB" dirty="0"/>
              <a:t>EXPLICAȚIE</a:t>
            </a:r>
            <a:endParaRPr dirty="0"/>
          </a:p>
        </p:txBody>
      </p:sp>
      <p:sp>
        <p:nvSpPr>
          <p:cNvPr id="13" name="APPLICATION">
            <a:extLst>
              <a:ext uri="{FF2B5EF4-FFF2-40B4-BE49-F238E27FC236}">
                <a16:creationId xmlns:a16="http://schemas.microsoft.com/office/drawing/2014/main" id="{C9F1769C-4359-4951-4AB6-04116E31D9C2}"/>
              </a:ext>
            </a:extLst>
          </p:cNvPr>
          <p:cNvSpPr txBox="1"/>
          <p:nvPr/>
        </p:nvSpPr>
        <p:spPr>
          <a:xfrm rot="2640000">
            <a:off x="19530490" y="2778352"/>
            <a:ext cx="4326708" cy="1054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100" spc="183">
                <a:solidFill>
                  <a:srgbClr val="009193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ro-RO" dirty="0"/>
              <a:t>APLICAȚIE</a:t>
            </a:r>
            <a:r>
              <a:rPr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28" dur="100" fill="hold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1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6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dvAuto="0"/>
      <p:bldP spid="13" grpId="0" animBg="1" advAuto="0"/>
    </p:bldLst>
  </p:timing>
</p:sld>
</file>

<file path=ppt/theme/theme1.xml><?xml version="1.0" encoding="utf-8"?>
<a:theme xmlns:a="http://schemas.openxmlformats.org/drawingml/2006/main" name="28_Academy">
  <a:themeElements>
    <a:clrScheme name="28_Academy">
      <a:dk1>
        <a:srgbClr val="000034"/>
      </a:dk1>
      <a:lt1>
        <a:srgbClr val="3B39E4"/>
      </a:lt1>
      <a:dk2>
        <a:srgbClr val="555952"/>
      </a:dk2>
      <a:lt2>
        <a:srgbClr val="D6DCCF"/>
      </a:lt2>
      <a:accent1>
        <a:srgbClr val="3B39E4"/>
      </a:accent1>
      <a:accent2>
        <a:srgbClr val="51C1FD"/>
      </a:accent2>
      <a:accent3>
        <a:srgbClr val="5EF7D2"/>
      </a:accent3>
      <a:accent4>
        <a:srgbClr val="BFF823"/>
      </a:accent4>
      <a:accent5>
        <a:srgbClr val="FFA728"/>
      </a:accent5>
      <a:accent6>
        <a:srgbClr val="FF5F52"/>
      </a:accent6>
      <a:hlink>
        <a:srgbClr val="0000FF"/>
      </a:hlink>
      <a:folHlink>
        <a:srgbClr val="FF00FF"/>
      </a:folHlink>
    </a:clrScheme>
    <a:fontScheme name="28_Academy">
      <a:majorFont>
        <a:latin typeface="Helvetica Neue Black Condensed"/>
        <a:ea typeface="Helvetica Neue Black Condensed"/>
        <a:cs typeface="Helvetica Neue Black Condensed"/>
      </a:majorFont>
      <a:minorFont>
        <a:latin typeface="Helvetica Neue Black Condensed"/>
        <a:ea typeface="Helvetica Neue Black Condensed"/>
        <a:cs typeface="Helvetica Neue Black Condensed"/>
      </a:minorFont>
    </a:fontScheme>
    <a:fmtScheme name="28_Academy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accent1">
            <a:hueOff val="-42304"/>
            <a:satOff val="23749"/>
            <a:lumOff val="-45745"/>
          </a:schemeClr>
        </a:solidFill>
        <a:ln w="12700" cap="flat">
          <a:noFill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 bwMode="auto">
        <a:prstGeom prst="rect">
          <a:avLst/>
        </a:prstGeom>
        <a:noFill/>
        <a:ln w="114300" cap="flat">
          <a:solidFill>
            <a:srgbClr val="000000"/>
          </a:solidFill>
          <a:prstDash val="solid"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 bwMode="auto">
        <a:prstGeom prst="rect">
          <a:avLst/>
        </a:prstGeom>
        <a:noFill/>
        <a:ln w="12700" cap="flat">
          <a:noFill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8_Academy">
  <a:themeElements>
    <a:clrScheme name="28_Academy">
      <a:dk1>
        <a:srgbClr val="000000"/>
      </a:dk1>
      <a:lt1>
        <a:srgbClr val="FFFFFF"/>
      </a:lt1>
      <a:dk2>
        <a:srgbClr val="555952"/>
      </a:dk2>
      <a:lt2>
        <a:srgbClr val="D6DCCF"/>
      </a:lt2>
      <a:accent1>
        <a:srgbClr val="3B39E4"/>
      </a:accent1>
      <a:accent2>
        <a:srgbClr val="51C1FD"/>
      </a:accent2>
      <a:accent3>
        <a:srgbClr val="5EF7D2"/>
      </a:accent3>
      <a:accent4>
        <a:srgbClr val="BFF823"/>
      </a:accent4>
      <a:accent5>
        <a:srgbClr val="FFA728"/>
      </a:accent5>
      <a:accent6>
        <a:srgbClr val="FF5F52"/>
      </a:accent6>
      <a:hlink>
        <a:srgbClr val="0000FF"/>
      </a:hlink>
      <a:folHlink>
        <a:srgbClr val="FF00FF"/>
      </a:folHlink>
    </a:clrScheme>
    <a:fontScheme name="28_Academy">
      <a:majorFont>
        <a:latin typeface="Helvetica Neue Black Condensed"/>
        <a:ea typeface="Helvetica Neue Black Condensed"/>
        <a:cs typeface="Helvetica Neue Black Condensed"/>
      </a:majorFont>
      <a:minorFont>
        <a:latin typeface="Helvetica Neue Black Condensed"/>
        <a:ea typeface="Helvetica Neue Black Condensed"/>
        <a:cs typeface="Helvetica Neue Black Condensed"/>
      </a:minorFont>
    </a:fontScheme>
    <a:fmtScheme name="28_Academy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accent1">
            <a:hueOff val="-42304"/>
            <a:satOff val="23749"/>
            <a:lumOff val="-45745"/>
          </a:schemeClr>
        </a:solidFill>
        <a:ln w="12700" cap="flat">
          <a:noFill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 bwMode="auto">
        <a:prstGeom prst="rect">
          <a:avLst/>
        </a:prstGeom>
        <a:noFill/>
        <a:ln w="114300" cap="flat">
          <a:solidFill>
            <a:srgbClr val="000000"/>
          </a:solidFill>
          <a:prstDash val="solid"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 bwMode="auto">
        <a:prstGeom prst="rect">
          <a:avLst/>
        </a:prstGeom>
        <a:noFill/>
        <a:ln w="12700" cap="flat">
          <a:noFill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</TotalTime>
  <Words>1168</Words>
  <Application>Microsoft Macintosh PowerPoint</Application>
  <DocSecurity>0</DocSecurity>
  <PresentationFormat>Custom</PresentationFormat>
  <Paragraphs>130</Paragraphs>
  <Slides>24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Arial</vt:lpstr>
      <vt:lpstr>Comic Sans MS</vt:lpstr>
      <vt:lpstr>Edwardian Script ITC</vt:lpstr>
      <vt:lpstr>Founders Grotesk Condensed</vt:lpstr>
      <vt:lpstr>Founders Grotesk Text</vt:lpstr>
      <vt:lpstr>Helvetica</vt:lpstr>
      <vt:lpstr>Helvetica Neue</vt:lpstr>
      <vt:lpstr>Helvetica Neue Black Condensed</vt:lpstr>
      <vt:lpstr>Helvetica Neue Light</vt:lpstr>
      <vt:lpstr>Impact</vt:lpstr>
      <vt:lpstr>Montserrat</vt:lpstr>
      <vt:lpstr>Montserrat Bold</vt:lpstr>
      <vt:lpstr>SignPainter-HouseScript Semibold</vt:lpstr>
      <vt:lpstr>Snell Roundhand Bold</vt:lpstr>
      <vt:lpstr>Times New Roman</vt:lpstr>
      <vt:lpstr>28_Academy</vt:lpstr>
      <vt:lpstr>GREUTĂȚILE CARE VOR VENI</vt:lpstr>
      <vt:lpstr>PowerPoint Presentation</vt:lpstr>
      <vt:lpstr>PĂRTĂȘIE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CADUTA</dc:title>
  <dc:subject/>
  <dc:creator>Gloria Mangiarotti</dc:creator>
  <cp:keywords/>
  <dc:description/>
  <cp:lastModifiedBy>Brinzan Sabina</cp:lastModifiedBy>
  <cp:revision>49</cp:revision>
  <dcterms:modified xsi:type="dcterms:W3CDTF">2022-07-05T08:48:12Z</dcterms:modified>
  <cp:category/>
  <dc:identifier/>
  <cp:contentStatus/>
  <dc:language/>
  <cp:version/>
</cp:coreProperties>
</file>