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72" r:id="rId4"/>
    <p:sldId id="273" r:id="rId5"/>
    <p:sldId id="274" r:id="rId6"/>
    <p:sldId id="261" r:id="rId7"/>
    <p:sldId id="262" r:id="rId8"/>
    <p:sldId id="263" r:id="rId9"/>
    <p:sldId id="264" r:id="rId10"/>
    <p:sldId id="265" r:id="rId11"/>
    <p:sldId id="275" r:id="rId12"/>
    <p:sldId id="276" r:id="rId13"/>
    <p:sldId id="277" r:id="rId14"/>
    <p:sldId id="278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</p:sldIdLst>
  <p:sldSz cx="24384000" cy="13716000"/>
  <p:notesSz cx="24384000" cy="13716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1pPr>
    <a:lvl2pPr marL="0" marR="0" indent="4572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2pPr>
    <a:lvl3pPr marL="0" marR="0" indent="9144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3pPr>
    <a:lvl4pPr marL="0" marR="0" indent="13716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4pPr>
    <a:lvl5pPr marL="0" marR="0" indent="18288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5pPr>
    <a:lvl6pPr marL="0" marR="0" indent="22860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6pPr>
    <a:lvl7pPr marL="0" marR="0" indent="27432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7pPr>
    <a:lvl8pPr marL="0" marR="0" indent="32004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8pPr>
    <a:lvl9pPr marL="0" marR="0" indent="36576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1116"/>
  </p:normalViewPr>
  <p:slideViewPr>
    <p:cSldViewPr>
      <p:cViewPr varScale="1">
        <p:scale>
          <a:sx n="28" d="100"/>
          <a:sy n="28" d="100"/>
        </p:scale>
        <p:origin x="104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o-RO" dirty="0"/>
              <a:t>Această prezentare este creată ca un instrument ajutător pentru orice instructor al Școlii de Sabat, care dorește să aibă o discuție eficientă cu grupul său, în timpul programului Școlii de Sabat. Mențiuni: </a:t>
            </a:r>
          </a:p>
          <a:p>
            <a:pPr marL="392490" indent="-392490">
              <a:buSzPct val="100000"/>
              <a:buAutoNum type="arabicPeriod"/>
            </a:pPr>
            <a:r>
              <a:rPr lang="ro-RO" dirty="0"/>
              <a:t>Dacă aveți propriul plan de discuții sau un alt instrument mai bun decât acesta, puteți să ignorați această prezentare. </a:t>
            </a:r>
          </a:p>
          <a:p>
            <a:pPr marL="392490" indent="-392490">
              <a:buSzPct val="100000"/>
              <a:buAutoNum type="arabicPeriod"/>
            </a:pPr>
            <a:r>
              <a:rPr lang="ro-RO" dirty="0"/>
              <a:t>Dacă îl vei folosi pe acesta și îl vei proiecta pe un ecran, nu uita să apeși pe butonul „Play” sau să folosești modul de prezentare, pentru a face animațiile disponibile</a:t>
            </a:r>
          </a:p>
          <a:p>
            <a:pPr marL="392490" indent="-392490">
              <a:buSzPct val="100000"/>
              <a:buAutoNum type="arabicPeriod"/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Ca instructor</a:t>
            </a:r>
            <a:r>
              <a:rPr lang="ro-RO" baseline="0" dirty="0"/>
              <a:t> al grupei Școlii de Sabat, nu uitați să adresați fiecăruia un călduros „Bun venit”, inclusiv oaspeților (sau în mod deosebit lor): Și… zâmbiți! Un zâmbet poate fi recunoscut chiar și când purtați mască! (Dacă mai purtați încă).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90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Invitați-i și încurajați-i pe membrii grupei dv. să împărtășească ceva din viața lor, din ultima săptămână! Experiențe sau evenimente pozitive ar putea încuraja pe cineva sau pe toată lumea. Experiențe sau evenimente negative ne-ar putea determina pe toți să ne rugăm.</a:t>
            </a:r>
          </a:p>
          <a:p>
            <a:r>
              <a:rPr lang="ro-RO" dirty="0"/>
              <a:t>(5-7 min.)</a:t>
            </a:r>
          </a:p>
        </p:txBody>
      </p:sp>
    </p:spTree>
    <p:extLst>
      <p:ext uri="{BB962C8B-B14F-4D97-AF65-F5344CB8AC3E}">
        <p14:creationId xmlns:p14="http://schemas.microsoft.com/office/powerpoint/2010/main" val="167193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Dacă</a:t>
            </a:r>
            <a:r>
              <a:rPr lang="ro-RO" baseline="0" dirty="0"/>
              <a:t> grupa dv, are o listă de rugăciune, amintiți-le tuturor numele și problemele de pe listă</a:t>
            </a:r>
            <a:r>
              <a:rPr lang="en-GB" dirty="0"/>
              <a:t>. </a:t>
            </a:r>
            <a:r>
              <a:rPr lang="ro-RO" dirty="0"/>
              <a:t>Dacă nu</a:t>
            </a:r>
            <a:r>
              <a:rPr lang="ro-RO" baseline="0" dirty="0"/>
              <a:t> aveți o astfel de listă, poate veți propune grupei să facă una. Sau împărtășiți un nume din lista dv. personală de rugăciune și rugați pe cineva din grupă să </a:t>
            </a:r>
            <a:r>
              <a:rPr lang="ro-RO" dirty="0"/>
              <a:t>se roage</a:t>
            </a:r>
            <a:r>
              <a:rPr lang="ro-RO" baseline="0" dirty="0"/>
              <a:t> pentru acea persoană!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58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Acum este timpul</a:t>
            </a:r>
            <a:r>
              <a:rPr lang="ro-RO" baseline="0" dirty="0"/>
              <a:t> să discutăm ideile principale ale lecției săptămânale. </a:t>
            </a:r>
            <a:r>
              <a:rPr lang="en-GB" dirty="0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r>
              <a:rPr lang="ro-RO" dirty="0"/>
              <a:t>În</a:t>
            </a:r>
            <a:r>
              <a:rPr lang="ro-RO" baseline="0" dirty="0"/>
              <a:t> timpul discuției, luați-vă timp și pentru APLICAȚIE, nu doar pentru EXPLICAȚIE. Încercați să le echilibrați pe ambele! </a:t>
            </a:r>
            <a:endParaRPr lang="en-GB" dirty="0"/>
          </a:p>
          <a:p>
            <a:r>
              <a:rPr lang="en-GB" dirty="0"/>
              <a:t>*</a:t>
            </a:r>
            <a:r>
              <a:rPr lang="ro-RO" dirty="0"/>
              <a:t>Observați,</a:t>
            </a:r>
            <a:r>
              <a:rPr lang="ro-RO" baseline="0" dirty="0"/>
              <a:t> vă rog, că întrebarea de la  EXPLICAȚIE, la fiecare diapozitiv cu întrebări, va fi afișată automat (în modul de prezentare), dar pentru a prezenta întrebarea din APLICAȚIE, trebuie să faceți „click” (după care întrebarea de la EXPLICAȚIE se va estompa și va fi prezentată întrebarea de la aplicație). Motivul este pentru a le oferi timp membrilor ca să discute întrebările explicative și apoi să se concentreze doar asupra întrebării aplicative.</a:t>
            </a: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r>
              <a:rPr lang="ro-RO" dirty="0"/>
              <a:t>În</a:t>
            </a:r>
            <a:r>
              <a:rPr lang="ro-RO" baseline="0" dirty="0"/>
              <a:t> ultimele 5 minute, încercați să discutați cu membrii grupei diferite modalități de a împărtăși Evanghelia cu prietenii, vecinii, etc. Lăsați membrii să facă propuneri de inițiative misionare. Dacă nu fac propuneri, fiți pregătiți să sugerați câteva idei (vedeți următoarele două diapozitive).  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32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" name="Autor și dată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 </a:t>
            </a:r>
          </a:p>
        </p:txBody>
      </p:sp>
      <p:sp>
        <p:nvSpPr>
          <p:cNvPr id="14" name="Line"/>
          <p:cNvSpPr/>
          <p:nvPr/>
        </p:nvSpPr>
        <p:spPr bwMode="auto"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5" name="Titlu prezenta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prezentare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Subtitlu prezentare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claraț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Declarație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taliu (mare)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2pPr>
            <a:lvl3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3pPr>
            <a:lvl4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4pPr>
            <a:lvl5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5pPr>
          </a:lstStyle>
          <a:p>
            <a:pPr>
              <a:defRPr/>
            </a:pPr>
            <a:r>
              <a:t>100%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24" name="Informații factua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08989">
              <a:lnSpc>
                <a:spcPct val="80000"/>
              </a:lnSpc>
              <a:defRPr sz="5400" spc="-52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t>Informații factuale</a:t>
            </a:r>
          </a:p>
        </p:txBody>
      </p:sp>
      <p:sp>
        <p:nvSpPr>
          <p:cNvPr id="125" name="Line"/>
          <p:cNvSpPr/>
          <p:nvPr/>
        </p:nvSpPr>
        <p:spPr bwMode="auto"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26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Cita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6" name="Atribuir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08989">
              <a:lnSpc>
                <a:spcPct val="80000"/>
              </a:lnSpc>
              <a:defRPr sz="5400" spc="-52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t>Atribuire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  <a:lvl2pPr marL="419100" indent="381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2pPr>
            <a:lvl3pPr marL="419100" indent="4953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3pPr>
            <a:lvl4pPr marL="419100" indent="9525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4pPr>
            <a:lvl5pPr marL="419100" indent="14097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“Citat important”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Poză - 3 exempla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21"/>
          </p:nvPr>
        </p:nvSpPr>
        <p:spPr bwMode="auto"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half" idx="22"/>
          </p:nvPr>
        </p:nvSpPr>
        <p:spPr bwMode="auto"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23"/>
          </p:nvPr>
        </p:nvSpPr>
        <p:spPr bwMode="auto"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Poz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21"/>
          </p:nvPr>
        </p:nvSpPr>
        <p:spPr bwMode="auto"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Necomple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32" y="0"/>
            <a:ext cx="9308592" cy="137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1572767"/>
            <a:ext cx="7035134" cy="418795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7968" y="1625599"/>
            <a:ext cx="11856688" cy="10589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6931" y="6086101"/>
            <a:ext cx="7035134" cy="612901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3600">
                <a:solidFill>
                  <a:srgbClr val="FFFFFF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6928" y="12893041"/>
            <a:ext cx="7035136" cy="730250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17967" y="12893041"/>
            <a:ext cx="10668038" cy="7302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266698" y="12289965"/>
            <a:ext cx="536557" cy="533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9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poz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21"/>
          </p:nvPr>
        </p:nvSpPr>
        <p:spPr bwMode="auto"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5" name="Autor și dată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Subtitlu prezentare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7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 bwMode="auto"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9" name="Titlu prezenta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prezentare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poză (alt.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21"/>
          </p:nvPr>
        </p:nvSpPr>
        <p:spPr bwMode="auto"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38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40" name="Autor și dată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41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marcator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51" name="Autor și dată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1500" y="3904440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53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Marcator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 bwMode="auto"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, marcatori și poz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Subtitlu diapozitiv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defRPr spc="-78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Subtitlu diapozitiv</a:t>
            </a:r>
          </a:p>
        </p:txBody>
      </p:sp>
      <p:sp>
        <p:nvSpPr>
          <p:cNvPr id="72" name="683033896_1440x1778.jpg"/>
          <p:cNvSpPr>
            <a:spLocks noGrp="1"/>
          </p:cNvSpPr>
          <p:nvPr>
            <p:ph type="pic" idx="22"/>
          </p:nvPr>
        </p:nvSpPr>
        <p:spPr bwMode="auto"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73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74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75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 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13157200" y="3904440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Secțiune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85" name="Line"/>
          <p:cNvSpPr/>
          <p:nvPr/>
        </p:nvSpPr>
        <p:spPr bwMode="auto"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86" name="Titlu secțiun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secțiune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oar titl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95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96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gend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Titlu agendă"/>
          <p:cNvSpPr txBox="1"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Titlu agendă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Subiecte agendă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u agendă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Titlu agendă</a:t>
            </a:r>
          </a:p>
        </p:txBody>
      </p:sp>
      <p:sp>
        <p:nvSpPr>
          <p:cNvPr id="3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Subiecte agendă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defRPr sz="2800" spc="2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indent="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1pPr>
      <a:lvl2pPr marL="0" marR="0" indent="4572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2pPr>
      <a:lvl3pPr marL="0" marR="0" indent="9144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3pPr>
      <a:lvl4pPr marL="0" marR="0" indent="13716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4pPr>
      <a:lvl5pPr marL="0" marR="0" indent="18288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5pPr>
      <a:lvl6pPr marL="0" marR="0" indent="22860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6pPr>
      <a:lvl7pPr marL="0" marR="0" indent="27432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7pPr>
      <a:lvl8pPr marL="0" marR="0" indent="32004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8pPr>
      <a:lvl9pPr marL="0" marR="0" indent="36576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9pPr>
    </p:titleStyle>
    <p:bodyStyle>
      <a:lvl1pPr marL="0" marR="0" indent="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1pPr>
      <a:lvl2pPr marL="0" marR="0" indent="4572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2pPr>
      <a:lvl3pPr marL="0" marR="0" indent="9144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3pPr>
      <a:lvl4pPr marL="0" marR="0" indent="13716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4pPr>
      <a:lvl5pPr marL="0" marR="0" indent="18288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5pPr>
      <a:lvl6pPr marL="0" marR="0" indent="22860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6pPr>
      <a:lvl7pPr marL="0" marR="0" indent="27432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7pPr>
      <a:lvl8pPr marL="0" marR="0" indent="32004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8pPr>
      <a:lvl9pPr marL="0" marR="0" indent="36576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m.adventistmission.org/mission-spotlight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Tc1sn5d3UUR6OAYzhmtL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Tc1sn5d3UUR6OAYzhmtL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hyperlink" Target="https://www.facebook.com/slujireacopiilor/" TargetMode="External"/><Relationship Id="rId4" Type="http://schemas.openxmlformats.org/officeDocument/2006/relationships/hyperlink" Target="https://www.youtube.com/c/ScoalaDeSabat/video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acebook.com/scoala.cuvantului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viatasisanatate.ro/resurse/gracelink-studii-biblice-copii-limba-romana-serie-veche" TargetMode="Externa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lujireacopiilor/" TargetMode="External"/><Relationship Id="rId2" Type="http://schemas.openxmlformats.org/officeDocument/2006/relationships/hyperlink" Target="https://advent.ist/F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THE FALL"/>
          <p:cNvSpPr txBox="1">
            <a:spLocks noGrp="1"/>
          </p:cNvSpPr>
          <p:nvPr>
            <p:ph type="ctrTitle"/>
          </p:nvPr>
        </p:nvSpPr>
        <p:spPr bwMode="auto">
          <a:xfrm>
            <a:off x="669678" y="10297290"/>
            <a:ext cx="23235147" cy="16287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/>
            </a:pPr>
            <a:r>
              <a:rPr lang="en-GB" sz="11500" dirty="0"/>
              <a:t>BLÂNDEȚE ÎN MIJLOCUL FOCULUI</a:t>
            </a:r>
            <a:endParaRPr sz="11500" dirty="0"/>
          </a:p>
        </p:txBody>
      </p:sp>
      <p:sp>
        <p:nvSpPr>
          <p:cNvPr id="174" name="Lesson 2_2ndQ_2022"/>
          <p:cNvSpPr txBox="1">
            <a:spLocks noGrp="1"/>
          </p:cNvSpPr>
          <p:nvPr>
            <p:ph type="subTitle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 algn="l">
              <a:defRPr b="1"/>
            </a:pPr>
            <a:r>
              <a:rPr lang="en-GB" dirty="0" err="1"/>
              <a:t>Lecția</a:t>
            </a:r>
            <a:r>
              <a:rPr lang="en-GB" dirty="0"/>
              <a:t> 10 – trim III 2022</a:t>
            </a:r>
            <a:endParaRPr dirty="0"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184318" y="12570161"/>
            <a:ext cx="3720507" cy="10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100002" name="ODT_ATTR_LBL_LOGO"/>
          <p:cNvPicPr/>
          <p:nvPr/>
        </p:nvPicPr>
        <p:blipFill>
          <a:blip r:embed="rId4"/>
          <a:stretch/>
        </p:blipFill>
        <p:spPr bwMode="auto">
          <a:xfrm>
            <a:off x="0" y="36000"/>
            <a:ext cx="316229" cy="179705"/>
          </a:xfrm>
          <a:prstGeom prst="rect">
            <a:avLst/>
          </a:prstGeom>
        </p:spPr>
      </p:pic>
      <p:sp>
        <p:nvSpPr>
          <p:cNvPr id="7" name="Adventist SABBATH SCHOOL — INTER-EUROPEAN Division">
            <a:extLst>
              <a:ext uri="{FF2B5EF4-FFF2-40B4-BE49-F238E27FC236}">
                <a16:creationId xmlns:a16="http://schemas.microsoft.com/office/drawing/2014/main" id="{A1FBA2B5-6691-0374-8A80-852B744F1E08}"/>
              </a:ext>
            </a:extLst>
          </p:cNvPr>
          <p:cNvSpPr txBox="1">
            <a:spLocks/>
          </p:cNvSpPr>
          <p:nvPr/>
        </p:nvSpPr>
        <p:spPr bwMode="auto">
          <a:xfrm>
            <a:off x="571500" y="12664967"/>
            <a:ext cx="23235147" cy="88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all" spc="270" baseline="0">
                <a:solidFill>
                  <a:schemeClr val="accent4"/>
                </a:solidFill>
                <a:uFillTx/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  <a:lvl2pPr marL="0" marR="0" indent="457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2pPr>
            <a:lvl3pPr marL="0" marR="0" indent="914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3pPr>
            <a:lvl4pPr marL="0" marR="0" indent="1371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4pPr>
            <a:lvl5pPr marL="0" marR="0" indent="18288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5pPr>
            <a:lvl6pPr marL="0" marR="0" indent="22860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6pPr>
            <a:lvl7pPr marL="0" marR="0" indent="2743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7pPr>
            <a:lvl8pPr marL="0" marR="0" indent="3200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8pPr>
            <a:lvl9pPr marL="0" marR="0" indent="3657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9pPr>
          </a:lstStyle>
          <a:p>
            <a:pPr hangingPunct="1"/>
            <a:r>
              <a:rPr lang="ro-RO" dirty="0"/>
              <a:t>Departamentul Școala de sabat— diviziunea INTER-</a:t>
            </a:r>
            <a:r>
              <a:rPr lang="ro-RO" dirty="0" err="1"/>
              <a:t>EUROPEANă</a:t>
            </a:r>
            <a:r>
              <a:rPr lang="ro-RO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174776" y="3305402"/>
            <a:ext cx="9487831" cy="813690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ro-RO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Psalmi 62:1-8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David 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un om cu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slăbiciuni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căderi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fiecare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Totuși</a:t>
            </a: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anume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îl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face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manifeste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credință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puternică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Domnul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313155" y="3108808"/>
            <a:ext cx="10259049" cy="813690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Există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vreo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scuză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vreun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motiv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real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încredem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orbește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Domnul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?       Explică răspunsul </a:t>
            </a:r>
            <a:b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oricare ar fi el.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1047082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5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544AF6CB-B69C-2BE2-4226-02DBF0E54D07}"/>
              </a:ext>
            </a:extLst>
          </p:cNvPr>
          <p:cNvSpPr txBox="1"/>
          <p:nvPr/>
        </p:nvSpPr>
        <p:spPr bwMode="auto"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FDB0F3B3-8AC2-3A3E-680E-786D3B485EAC}"/>
              </a:ext>
            </a:extLst>
          </p:cNvPr>
          <p:cNvSpPr txBox="1"/>
          <p:nvPr/>
        </p:nvSpPr>
        <p:spPr bwMode="auto"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8" name="Line Line" descr="Line Line"/>
          <p:cNvPicPr/>
          <p:nvPr/>
        </p:nvPicPr>
        <p:blipFill>
          <a:blip r:embed="rId3"/>
          <a:stretch/>
        </p:blipFill>
        <p:spPr bwMode="auto">
          <a:xfrm>
            <a:off x="4459070" y="6686550"/>
            <a:ext cx="15465860" cy="342900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10" name="Pencil"/>
          <p:cNvSpPr/>
          <p:nvPr/>
        </p:nvSpPr>
        <p:spPr bwMode="auto">
          <a:xfrm rot="1921258">
            <a:off x="6338556" y="130426"/>
            <a:ext cx="695873" cy="728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ission">
            <a:extLst>
              <a:ext uri="{FF2B5EF4-FFF2-40B4-BE49-F238E27FC236}">
                <a16:creationId xmlns:a16="http://schemas.microsoft.com/office/drawing/2014/main" id="{6AEDB578-05E0-8518-4679-24712BAC731B}"/>
              </a:ext>
            </a:extLst>
          </p:cNvPr>
          <p:cNvSpPr txBox="1">
            <a:spLocks/>
          </p:cNvSpPr>
          <p:nvPr/>
        </p:nvSpPr>
        <p:spPr bwMode="auto">
          <a:xfrm>
            <a:off x="3873157" y="3938297"/>
            <a:ext cx="16637686" cy="32077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marL="0" marR="0" indent="0" algn="ctr" defTabSz="80073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0" b="0" i="0" u="none" strike="noStrike" cap="none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  <a:lvl2pPr marL="0" marR="0" indent="4572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2pPr>
            <a:lvl3pPr marL="0" marR="0" indent="9144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3pPr>
            <a:lvl4pPr marL="0" marR="0" indent="13716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4pPr>
            <a:lvl5pPr marL="0" marR="0" indent="18288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5pPr>
            <a:lvl6pPr marL="0" marR="0" indent="22860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6pPr>
            <a:lvl7pPr marL="0" marR="0" indent="27432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7pPr>
            <a:lvl8pPr marL="0" marR="0" indent="32004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8pPr>
            <a:lvl9pPr marL="0" marR="0" indent="36576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uFillTx/>
              </a:defRPr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</a:rPr>
              <a:t>Misiune</a:t>
            </a:r>
            <a:endParaRPr lang="en-GB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4394 0.004708" pathEditMode="relative">
                                      <p:cBhvr>
                                        <p:cTn id="11" dur="2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05" y="4155968"/>
            <a:ext cx="16127990" cy="948863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Find a way to tell someone about God or the Bible!"/>
          <p:cNvSpPr txBox="1">
            <a:spLocks noGrp="1"/>
          </p:cNvSpPr>
          <p:nvPr>
            <p:ph type="body" sz="half" idx="4294967295"/>
          </p:nvPr>
        </p:nvSpPr>
        <p:spPr>
          <a:xfrm>
            <a:off x="1801153" y="144896"/>
            <a:ext cx="20781694" cy="5532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z="10500" spc="-10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sz="9600" dirty="0">
                <a:solidFill>
                  <a:schemeClr val="tx2">
                    <a:lumMod val="10000"/>
                  </a:schemeClr>
                </a:solidFill>
              </a:rPr>
              <a:t>Găsiți o modalitate de a vorbi cu cineva despre Dumnezeu sau despre Biblie</a:t>
            </a:r>
            <a:r>
              <a:rPr lang="en-GB" sz="9600" dirty="0">
                <a:solidFill>
                  <a:schemeClr val="tx2">
                    <a:lumMod val="10000"/>
                  </a:schemeClr>
                </a:solidFill>
              </a:rPr>
              <a:t>!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  <p:bldP spid="28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end a message or a link with spiritual content to a friend you are praying for!"/>
          <p:cNvSpPr txBox="1">
            <a:spLocks noGrp="1"/>
          </p:cNvSpPr>
          <p:nvPr>
            <p:ph type="body" sz="half" idx="4294967295"/>
          </p:nvPr>
        </p:nvSpPr>
        <p:spPr>
          <a:xfrm>
            <a:off x="778873" y="1202058"/>
            <a:ext cx="15858617" cy="5532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z="10000" spc="-100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Trimiteți un mesaj sau un link cu conținut spiritual unui prieten pentru care vă rugați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</a:rPr>
              <a:t>!</a:t>
            </a:r>
          </a:p>
        </p:txBody>
      </p:sp>
      <p:sp>
        <p:nvSpPr>
          <p:cNvPr id="287" name="Letter"/>
          <p:cNvSpPr/>
          <p:nvPr/>
        </p:nvSpPr>
        <p:spPr>
          <a:xfrm>
            <a:off x="8318482" y="7870611"/>
            <a:ext cx="7187721" cy="4543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91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88" name="@"/>
          <p:cNvSpPr txBox="1"/>
          <p:nvPr/>
        </p:nvSpPr>
        <p:spPr>
          <a:xfrm>
            <a:off x="11083667" y="7373519"/>
            <a:ext cx="1657351" cy="253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spc="450">
                <a:solidFill>
                  <a:srgbClr val="FFFFFF"/>
                </a:solidFill>
              </a:defRPr>
            </a:lvl1pPr>
          </a:lstStyle>
          <a:p>
            <a:r>
              <a:t>@</a:t>
            </a:r>
          </a:p>
        </p:txBody>
      </p:sp>
      <p:pic>
        <p:nvPicPr>
          <p:cNvPr id="289" name="kisspng-computer-icons-export-clip-art-export-5ada908f67e952.4786820715242732954256.png" descr="kisspng-computer-icons-export-clip-art-export-5ada908f67e952.47868207152427329542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4" y="7756181"/>
            <a:ext cx="5317299" cy="427554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Phone"/>
          <p:cNvSpPr/>
          <p:nvPr/>
        </p:nvSpPr>
        <p:spPr>
          <a:xfrm>
            <a:off x="17577680" y="1146424"/>
            <a:ext cx="5546884" cy="11423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291" name="kisspng-speech-balloon-communication-royalty-free-stock-il-we-are-talking-to-men-and-women-5aa1ffc03992a3.6495261315205662082358.png" descr="kisspng-speech-balloon-communication-royalty-free-stock-il-we-are-talking-to-men-and-women-5aa1ffc03992a3.6495261315205662082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683" y="7146314"/>
            <a:ext cx="5348879" cy="466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3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800"/>
                            </p:stCondLst>
                            <p:childTnLst>
                              <p:par>
                                <p:cTn id="2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 advAuto="0"/>
      <p:bldP spid="287" grpId="0" animBg="1" advAuto="0"/>
      <p:bldP spid="288" grpId="0" animBg="1" advAuto="0"/>
      <p:bldP spid="289" grpId="0" animBg="1" advAuto="0"/>
      <p:bldP spid="290" grpId="0" animBg="1" advAuto="0"/>
      <p:bldP spid="29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https://am.adventistmission.org/mission-spotlight"/>
          <p:cNvSpPr txBox="1"/>
          <p:nvPr/>
        </p:nvSpPr>
        <p:spPr>
          <a:xfrm>
            <a:off x="4792526" y="10111389"/>
            <a:ext cx="147989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5000" u="sng" spc="150" dirty="0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https://am.adventistmission.org/mission-spotlight</a:t>
            </a:r>
            <a:r>
              <a:rPr dirty="0"/>
              <a:t> </a:t>
            </a:r>
          </a:p>
        </p:txBody>
      </p:sp>
      <p:sp>
        <p:nvSpPr>
          <p:cNvPr id="295" name="Watch the weekly mission story, and try to pick up some missionary ideas!…"/>
          <p:cNvSpPr txBox="1">
            <a:spLocks noGrp="1"/>
          </p:cNvSpPr>
          <p:nvPr>
            <p:ph type="body" idx="4294967295"/>
          </p:nvPr>
        </p:nvSpPr>
        <p:spPr>
          <a:xfrm>
            <a:off x="1801153" y="144896"/>
            <a:ext cx="20781694" cy="8960047"/>
          </a:xfrm>
          <a:prstGeom prst="rect">
            <a:avLst/>
          </a:prstGeom>
        </p:spPr>
        <p:txBody>
          <a:bodyPr anchor="ctr"/>
          <a:lstStyle/>
          <a:p>
            <a:pPr algn="ctr" defTabSz="825500">
              <a:lnSpc>
                <a:spcPct val="110000"/>
              </a:lnSpc>
              <a:spcBef>
                <a:spcPts val="3600"/>
              </a:spcBef>
              <a:tabLst/>
              <a:defRPr sz="10500" spc="-104">
                <a:solidFill>
                  <a:srgbClr val="5E5E5E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pPr>
            <a:r>
              <a:rPr lang="ro-RO" sz="10500" dirty="0">
                <a:solidFill>
                  <a:schemeClr val="tx2">
                    <a:lumMod val="10000"/>
                  </a:schemeClr>
                </a:solidFill>
                <a:sym typeface="Snell Roundhand Bold"/>
              </a:rPr>
              <a:t>Urmăriți veștile misionare săptămânale  și încercați să preluați câteva idei pentru misiune!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720" y="377280"/>
            <a:ext cx="23344721" cy="1594282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Steagul săpat pe palme</a:t>
            </a:r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Ex.32,1-14; Ps.62,1-8; Ez.24,15-27; Matei 5,5.43-48; 1Petru 2,18-25.</a:t>
            </a:r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Blândețea-i întruparea iubirii creatoare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Venită să ne fie model de vindecare,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demnitatea păcii urcată sus pe cruce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jertfă de iertare ce viața ne aduce.</a:t>
            </a: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Blândețea e minunea rostirii înțelepte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Ce-n inimă ne sapă tăcerile ca trepte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 piscuri de </a:t>
            </a:r>
            <a:r>
              <a:rPr lang="ro-RO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golgotă</a:t>
            </a:r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 tălpile creștine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Încununând speranța cu flori de har divine.</a:t>
            </a: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Blândețea e cetatea cu ziduri de iubire,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porți de voie bună și turnuri de slujire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care sunt zdrobite săgeți înveninate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 valurile lumii de ură înspumate.</a:t>
            </a: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Blândețea-i demnitatea care ne dă putere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 steag de veste bună prin lumea de durere,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Săpat de Domnu-n palme cu sfântă rugăciune,</a:t>
            </a:r>
          </a:p>
          <a:p>
            <a:r>
              <a:rPr lang="ro-RO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„Purtați-l prin credință!”, Isus acum ne spune.</a:t>
            </a: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Cornel </a:t>
            </a:r>
            <a:r>
              <a:rPr lang="ro-RO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Mafteiu</a:t>
            </a:r>
            <a:endParaRPr lang="ro-RO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Eforie Sud, 11.08.2022</a:t>
            </a:r>
          </a:p>
          <a:p>
            <a:endParaRPr lang="ro-RO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3000" dirty="0">
              <a:solidFill>
                <a:schemeClr val="bg1"/>
              </a:solidFill>
            </a:endParaRPr>
          </a:p>
          <a:p>
            <a:endParaRPr lang="ro-RO" sz="3000" dirty="0">
              <a:solidFill>
                <a:schemeClr val="bg1"/>
              </a:solidFill>
            </a:endParaRPr>
          </a:p>
          <a:p>
            <a:endParaRPr lang="ro-RO" sz="3000" i="1" kern="1200" spc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7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Mission"/>
          <p:cNvSpPr txBox="1">
            <a:spLocks noGrp="1"/>
          </p:cNvSpPr>
          <p:nvPr>
            <p:ph type="body" sz="quarter" idx="4294967295"/>
          </p:nvPr>
        </p:nvSpPr>
        <p:spPr>
          <a:xfrm>
            <a:off x="4415136" y="5666489"/>
            <a:ext cx="16637686" cy="32077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00735">
              <a:lnSpc>
                <a:spcPct val="100000"/>
              </a:lnSpc>
              <a:tabLst/>
              <a:defRPr sz="19400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sz="8800"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Comentarii inspirate </a:t>
            </a:r>
            <a:r>
              <a:rPr lang="ro-RO" sz="8800" dirty="0" err="1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EllenWhite</a:t>
            </a:r>
            <a:endParaRPr sz="8800"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pic>
        <p:nvPicPr>
          <p:cNvPr id="276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23" y="8227893"/>
            <a:ext cx="19010111" cy="214283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77" name="Pencil"/>
          <p:cNvSpPr/>
          <p:nvPr/>
        </p:nvSpPr>
        <p:spPr>
          <a:xfrm rot="1921258">
            <a:off x="4860324" y="1501600"/>
            <a:ext cx="698043" cy="731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ACF78-934B-3386-7579-76EA7B70C725}"/>
              </a:ext>
            </a:extLst>
          </p:cNvPr>
          <p:cNvSpPr txBox="1"/>
          <p:nvPr/>
        </p:nvSpPr>
        <p:spPr>
          <a:xfrm>
            <a:off x="3315877" y="8551058"/>
            <a:ext cx="1908595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600"/>
              <a:t>https://app.studiu-biblic.ro/editia-instructori/2022/08/26/comentarii-inspirate-st-10-18.html</a:t>
            </a:r>
            <a:endParaRPr lang="en-RO" sz="3600" dirty="0"/>
          </a:p>
        </p:txBody>
      </p:sp>
    </p:spTree>
    <p:extLst>
      <p:ext uri="{BB962C8B-B14F-4D97-AF65-F5344CB8AC3E}">
        <p14:creationId xmlns:p14="http://schemas.microsoft.com/office/powerpoint/2010/main" val="154247754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44747 -0.003258" pathEditMode="relative">
                                      <p:cBhvr>
                                        <p:cTn id="1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 advAuto="0"/>
      <p:bldP spid="276" grpId="0" animBg="1" advAuto="0"/>
      <p:bldP spid="27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AD6C0D-C3BC-466A-A4A6-09DE2456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977" y="2494294"/>
            <a:ext cx="8743950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4481017"/>
            <a:ext cx="8038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Știri misionare: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9"/>
            <a:ext cx="803868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5200" dirty="0">
                <a:solidFill>
                  <a:schemeClr val="tx2"/>
                </a:solidFill>
                <a:latin typeface="Montserrat" panose="00000500000000000000" pitchFamily="2" charset="0"/>
              </a:rPr>
              <a:t>Canalul „Școala De Sabat” </a:t>
            </a:r>
          </a:p>
          <a:p>
            <a:endParaRPr lang="it-IT" sz="5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https://www.youtube.com/channel/UC-Tc1sn5d3UUR6OAYzhmtLA</a:t>
            </a:r>
            <a:r>
              <a:rPr lang="ro-RO" sz="5200" dirty="0">
                <a:solidFill>
                  <a:schemeClr val="tx2"/>
                </a:solidFill>
              </a:rPr>
              <a:t> 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pic>
        <p:nvPicPr>
          <p:cNvPr id="11" name="Picture 10" descr="A picture containing arrow&#10;&#10;Description automatically generated">
            <a:extLst>
              <a:ext uri="{FF2B5EF4-FFF2-40B4-BE49-F238E27FC236}">
                <a16:creationId xmlns:a16="http://schemas.microsoft.com/office/drawing/2014/main" id="{43AF03EE-28A2-490B-90CB-7710B8CA68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229" y="7144692"/>
            <a:ext cx="5618798" cy="39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AD6C0D-C3BC-466A-A4A6-09DE2456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977" y="2494294"/>
            <a:ext cx="8743950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038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Școala de Sabat pentru copii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8"/>
            <a:ext cx="803868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tx2"/>
                </a:solidFill>
                <a:latin typeface="Montserrat" panose="00000500000000000000" pitchFamily="2" charset="0"/>
              </a:rPr>
              <a:t>Canalul „Școala De Sabat” </a:t>
            </a:r>
          </a:p>
          <a:p>
            <a:endParaRPr lang="it-IT" sz="3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3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https://www.youtube.com/channel/UC-Tc1sn5d3UUR6OAYzhmtLA</a:t>
            </a:r>
            <a:r>
              <a:rPr lang="ro-RO" sz="3200" u="sng" dirty="0">
                <a:solidFill>
                  <a:schemeClr val="tx2"/>
                </a:solidFill>
              </a:rPr>
              <a:t> 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  <a:p>
            <a:r>
              <a:rPr lang="ro-RO" sz="3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https://www.youtube.com/c/ScoalaDeSabat/videos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  <a:p>
            <a:r>
              <a:rPr lang="ro-RO" sz="3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https://www.facebook.com/slujireacopiilor/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C4AA64AA-99F9-4751-A7EF-5C9119730A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229" y="7144692"/>
            <a:ext cx="5618798" cy="39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299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ȘCOALA CUVÂNTULUI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7604694"/>
            <a:ext cx="80386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u="sng" dirty="0">
                <a:solidFill>
                  <a:schemeClr val="bg1"/>
                </a:solidFill>
                <a:hlinkClick r:id="rId2"/>
              </a:rPr>
              <a:t>https://www.facebook.com/scoala.cuvantului</a:t>
            </a:r>
            <a:r>
              <a:rPr lang="ro-RO" sz="4400" u="sng" dirty="0">
                <a:solidFill>
                  <a:schemeClr val="bg1"/>
                </a:solidFill>
              </a:rPr>
              <a:t> </a:t>
            </a:r>
          </a:p>
          <a:p>
            <a:endParaRPr lang="ro-RO" sz="4400" u="sng" dirty="0">
              <a:solidFill>
                <a:schemeClr val="bg1"/>
              </a:solidFill>
            </a:endParaRPr>
          </a:p>
          <a:p>
            <a:r>
              <a:rPr lang="ro-RO" sz="4400" u="sng" dirty="0">
                <a:solidFill>
                  <a:schemeClr val="bg1"/>
                </a:solidFill>
              </a:rPr>
              <a:t>hățaș://</a:t>
            </a:r>
            <a:r>
              <a:rPr lang="ro-RO" sz="4400" u="sng" dirty="0" err="1">
                <a:solidFill>
                  <a:schemeClr val="bg1"/>
                </a:solidFill>
              </a:rPr>
              <a:t>www.youtube.com</a:t>
            </a:r>
            <a:r>
              <a:rPr lang="ro-RO" sz="4400" u="sng" dirty="0">
                <a:solidFill>
                  <a:schemeClr val="bg1"/>
                </a:solidFill>
              </a:rPr>
              <a:t>/</a:t>
            </a:r>
            <a:r>
              <a:rPr lang="ro-RO" sz="4400" u="sng" dirty="0" err="1">
                <a:solidFill>
                  <a:schemeClr val="bg1"/>
                </a:solidFill>
              </a:rPr>
              <a:t>results?search_query</a:t>
            </a:r>
            <a:r>
              <a:rPr lang="ro-RO" sz="4400" u="sng" dirty="0">
                <a:solidFill>
                  <a:schemeClr val="bg1"/>
                </a:solidFill>
              </a:rPr>
              <a:t>=</a:t>
            </a:r>
            <a:r>
              <a:rPr lang="ro-RO" sz="4400" u="sng" dirty="0" err="1">
                <a:solidFill>
                  <a:schemeClr val="bg1"/>
                </a:solidFill>
              </a:rPr>
              <a:t>scoala+cuvantului</a:t>
            </a:r>
            <a:endParaRPr lang="ro-RO" sz="4400" u="sng" dirty="0">
              <a:solidFill>
                <a:schemeClr val="bg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36461EA-316A-41DE-BAC9-0ACE78F77B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4564" y="4815840"/>
            <a:ext cx="4096636" cy="4096636"/>
          </a:xfrm>
          <a:prstGeom prst="rect">
            <a:avLst/>
          </a:prstGeom>
        </p:spPr>
      </p:pic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1FE1607A-5E11-48D4-8A23-5B7BCFC54D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588" y="4767910"/>
            <a:ext cx="6064052" cy="42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78" y="4251494"/>
            <a:ext cx="3617966" cy="1848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Welcome!"/>
          <p:cNvSpPr txBox="1"/>
          <p:nvPr/>
        </p:nvSpPr>
        <p:spPr>
          <a:xfrm>
            <a:off x="1185087" y="262680"/>
            <a:ext cx="984436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 spc="479">
                <a:solidFill>
                  <a:srgbClr val="5E5E5E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Bun venit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</a:rPr>
              <a:t>!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64" y="7840412"/>
            <a:ext cx="9587414" cy="5196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"/>
          <p:cNvGrpSpPr/>
          <p:nvPr/>
        </p:nvGrpSpPr>
        <p:grpSpPr>
          <a:xfrm>
            <a:off x="2490062" y="2693545"/>
            <a:ext cx="7311163" cy="5218511"/>
            <a:chOff x="-98311" y="0"/>
            <a:chExt cx="7311161" cy="5218510"/>
          </a:xfrm>
        </p:grpSpPr>
        <p:sp>
          <p:nvSpPr>
            <p:cNvPr id="182" name="Callout"/>
            <p:cNvSpPr/>
            <p:nvPr/>
          </p:nvSpPr>
          <p:spPr>
            <a:xfrm>
              <a:off x="0" y="0"/>
              <a:ext cx="7037785" cy="521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33" y="0"/>
                  </a:moveTo>
                  <a:cubicBezTo>
                    <a:pt x="1403" y="0"/>
                    <a:pt x="0" y="1892"/>
                    <a:pt x="0" y="4225"/>
                  </a:cubicBezTo>
                  <a:lnTo>
                    <a:pt x="0" y="13219"/>
                  </a:lnTo>
                  <a:cubicBezTo>
                    <a:pt x="0" y="15552"/>
                    <a:pt x="1403" y="17444"/>
                    <a:pt x="3133" y="17444"/>
                  </a:cubicBezTo>
                  <a:lnTo>
                    <a:pt x="9959" y="17444"/>
                  </a:lnTo>
                  <a:lnTo>
                    <a:pt x="11251" y="21600"/>
                  </a:lnTo>
                  <a:lnTo>
                    <a:pt x="12545" y="17444"/>
                  </a:lnTo>
                  <a:lnTo>
                    <a:pt x="18467" y="17444"/>
                  </a:lnTo>
                  <a:cubicBezTo>
                    <a:pt x="20197" y="17444"/>
                    <a:pt x="21600" y="15552"/>
                    <a:pt x="21600" y="13219"/>
                  </a:cubicBezTo>
                  <a:lnTo>
                    <a:pt x="21600" y="4225"/>
                  </a:lnTo>
                  <a:cubicBezTo>
                    <a:pt x="21600" y="1892"/>
                    <a:pt x="20197" y="0"/>
                    <a:pt x="18467" y="0"/>
                  </a:cubicBezTo>
                  <a:lnTo>
                    <a:pt x="3133" y="0"/>
                  </a:lnTo>
                  <a:close/>
                </a:path>
              </a:pathLst>
            </a:custGeom>
            <a:solidFill>
              <a:srgbClr val="F8C334"/>
            </a:solidFill>
            <a:ln w="12700" cap="flat">
              <a:noFill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0"/>
                </a:spcBef>
                <a:tabLst/>
                <a:defRPr b="1" cap="all" spc="156">
                  <a:solidFill>
                    <a:srgbClr val="FFFFFF"/>
                  </a:solidFill>
                  <a:latin typeface="Founders Grotesk Condensed"/>
                  <a:ea typeface="Founders Grotesk Condensed"/>
                  <a:cs typeface="Founders Grotesk Condensed"/>
                  <a:sym typeface="Founders Grotesk Condensed"/>
                </a:defRPr>
              </a:pPr>
              <a:endParaRPr/>
            </a:p>
          </p:txBody>
        </p:sp>
        <p:sp>
          <p:nvSpPr>
            <p:cNvPr id="183" name="Don't forget to offer…"/>
            <p:cNvSpPr txBox="1"/>
            <p:nvPr/>
          </p:nvSpPr>
          <p:spPr>
            <a:xfrm>
              <a:off x="-98311" y="1123094"/>
              <a:ext cx="7311161" cy="2267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ts val="0"/>
                </a:spcBef>
                <a:defRPr sz="5100" b="1" spc="153">
                  <a:solidFill>
                    <a:srgbClr val="000000"/>
                  </a:solidFill>
                  <a:latin typeface="Marker Felt"/>
                  <a:ea typeface="Marker Felt"/>
                  <a:cs typeface="Marker Felt"/>
                  <a:sym typeface="Marker Felt"/>
                </a:defRPr>
              </a:pPr>
              <a:r>
                <a:rPr lang="ro-RO" sz="6000" b="1" spc="15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Marker Felt"/>
                </a:rPr>
                <a:t>Nu uitați să oferiți un zâmbet celorlalți!</a:t>
              </a:r>
              <a:endParaRPr lang="en-GB" sz="6000" b="1" spc="15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arker Felt"/>
              </a:endParaRP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2951161" y="-16027"/>
            <a:ext cx="11427993" cy="13744926"/>
            <a:chOff x="0" y="0"/>
            <a:chExt cx="11427991" cy="13744925"/>
          </a:xfrm>
        </p:grpSpPr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5"/>
            <a:srcRect l="5437" t="4989" r="5437" b="4989"/>
            <a:stretch>
              <a:fillRect/>
            </a:stretch>
          </p:blipFill>
          <p:spPr>
            <a:xfrm>
              <a:off x="5588" y="0"/>
              <a:ext cx="11416815" cy="7691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6"/>
            <a:srcRect t="2712" b="6391"/>
            <a:stretch>
              <a:fillRect/>
            </a:stretch>
          </p:blipFill>
          <p:spPr>
            <a:xfrm>
              <a:off x="0" y="6816407"/>
              <a:ext cx="11427992" cy="6928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46014 -0.003438" pathEditMode="relative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17780" y="1177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179" grpId="1" animBg="1" advAuto="0"/>
      <p:bldP spid="180" grpId="0" animBg="1" advAuto="0"/>
      <p:bldP spid="181" grpId="0" animBg="1" advAuto="0"/>
      <p:bldP spid="184" grpId="0" animBg="1" advAuto="0"/>
      <p:bldP spid="18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2320828"/>
            <a:ext cx="8038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Ghidurile instructorilor pentru </a:t>
            </a:r>
            <a:b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</a:br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studii copii: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8996079"/>
            <a:ext cx="80386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2"/>
                </a:solidFill>
                <a:latin typeface="Montserrat" panose="00000500000000000000" pitchFamily="2" charset="0"/>
              </a:rPr>
              <a:t>Editura Viață și Sănătate”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it-IT" sz="4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3200" u="sng" dirty="0">
                <a:solidFill>
                  <a:schemeClr val="tx2"/>
                </a:solidFill>
              </a:rPr>
              <a:t>https://www.viatasisanatate.ro/resurse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481F30-03DE-4665-9B79-B10D560911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006" y="5126747"/>
            <a:ext cx="10929108" cy="29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7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1844578"/>
            <a:ext cx="8038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GRACE LINK studii biblice copii seria veche: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784820" y="7395879"/>
            <a:ext cx="80386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3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https://www.viatasisanatate.ro/resurse/gracelink-studii-biblice-copii-limba-romana-serie-veche</a:t>
            </a:r>
            <a:r>
              <a:rPr lang="ro-RO" sz="3200" dirty="0">
                <a:solidFill>
                  <a:schemeClr val="tx2"/>
                </a:solidFill>
                <a:latin typeface="Montserrat" panose="00000500000000000000" pitchFamily="2" charset="0"/>
              </a:rPr>
              <a:t> </a:t>
            </a:r>
            <a:endParaRPr lang="ro-RO" sz="3200" u="sng" dirty="0">
              <a:solidFill>
                <a:schemeClr val="tx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481F30-03DE-4665-9B79-B10D56091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006" y="5126747"/>
            <a:ext cx="10929108" cy="29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1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0386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VIDEOCLIPURI </a:t>
            </a:r>
            <a:r>
              <a:rPr lang="ro-RO" sz="6400" dirty="0">
                <a:solidFill>
                  <a:schemeClr val="tx2"/>
                </a:solidFill>
                <a:latin typeface="Montserrat" panose="00000500000000000000" pitchFamily="2" charset="0"/>
              </a:rPr>
              <a:t>(doar Grace Link)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9"/>
            <a:ext cx="80386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5200" dirty="0">
                <a:solidFill>
                  <a:schemeClr val="tx2"/>
                </a:solidFill>
                <a:latin typeface="Montserrat" panose="00000500000000000000" pitchFamily="2" charset="0"/>
              </a:rPr>
              <a:t>Cloud advent.ist</a:t>
            </a:r>
          </a:p>
          <a:p>
            <a:endParaRPr lang="it-IT" sz="5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https://advent.ist/F</a:t>
            </a:r>
            <a:endParaRPr lang="ro-RO" sz="5200" u="sng" dirty="0">
              <a:solidFill>
                <a:schemeClr val="tx2"/>
              </a:solidFill>
            </a:endParaRPr>
          </a:p>
          <a:p>
            <a:endParaRPr lang="ro-RO" sz="5200" u="sng" dirty="0">
              <a:solidFill>
                <a:schemeClr val="tx2"/>
              </a:solidFill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https://www.facebook.com/slujireacopiilor/</a:t>
            </a:r>
            <a:r>
              <a:rPr lang="ro-RO" sz="5200" u="sng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7C2569-29EF-4D5C-91C2-6BF86724D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1698" y="3304691"/>
            <a:ext cx="7659356" cy="71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3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299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„BIBLE JUNIOR” </a:t>
            </a:r>
            <a:r>
              <a:rPr lang="ro-RO" sz="7200" dirty="0">
                <a:solidFill>
                  <a:schemeClr val="tx2"/>
                </a:solidFill>
                <a:latin typeface="Montserrat" panose="00000500000000000000" pitchFamily="2" charset="0"/>
              </a:rPr>
              <a:t>aplicație pentru grupa PRIMARĂ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7604695"/>
            <a:ext cx="8038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200" u="sng" dirty="0">
                <a:solidFill>
                  <a:schemeClr val="tx2"/>
                </a:solidFill>
              </a:rPr>
              <a:t>https://www.facebook.com/Bible-Junior-101944451640925/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E778A2-D145-4A1B-963A-2500BC931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203" y="3702911"/>
            <a:ext cx="6310178" cy="63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1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May God give you a blessed Sabbath!"/>
          <p:cNvSpPr txBox="1">
            <a:spLocks noGrp="1"/>
          </p:cNvSpPr>
          <p:nvPr>
            <p:ph type="body" sz="quarter" idx="4294967295"/>
          </p:nvPr>
        </p:nvSpPr>
        <p:spPr>
          <a:xfrm>
            <a:off x="2559281" y="4165601"/>
            <a:ext cx="19466027" cy="3207735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tabLst/>
              <a:defRPr sz="10000" spc="-100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Dumnezeu să vă ofere</a:t>
            </a:r>
          </a:p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 un Sabat cu pace și bucurie!</a:t>
            </a:r>
            <a:endParaRPr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pic>
        <p:nvPicPr>
          <p:cNvPr id="29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96" y="7408444"/>
            <a:ext cx="21028602" cy="342901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99" name="Pencil"/>
          <p:cNvSpPr/>
          <p:nvPr/>
        </p:nvSpPr>
        <p:spPr>
          <a:xfrm rot="1921258">
            <a:off x="3568328" y="1213662"/>
            <a:ext cx="656862" cy="688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6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6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10653 -0.001015" pathEditMode="relative">
                                      <p:cBhvr>
                                        <p:cTn id="14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9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 advAuto="0"/>
      <p:bldP spid="298" grpId="0" animBg="1" advAuto="0"/>
      <p:bldP spid="29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3" y="-5105"/>
            <a:ext cx="2057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FELLOWSHIP"/>
          <p:cNvSpPr txBox="1">
            <a:spLocks noGrp="1"/>
          </p:cNvSpPr>
          <p:nvPr>
            <p:ph type="title" idx="4294967295"/>
          </p:nvPr>
        </p:nvSpPr>
        <p:spPr>
          <a:xfrm rot="16200000">
            <a:off x="-5588369" y="5605758"/>
            <a:ext cx="13726208" cy="2504484"/>
          </a:xfrm>
          <a:prstGeom prst="rect">
            <a:avLst/>
          </a:prstGeom>
          <a:solidFill>
            <a:srgbClr val="409490"/>
          </a:solidFill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 defTabSz="643889">
              <a:defRPr sz="156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Black Condensed"/>
              </a:defRPr>
            </a:lvl1pPr>
          </a:lstStyle>
          <a:p>
            <a:r>
              <a:rPr lang="en-GB" dirty="0"/>
              <a:t>P</a:t>
            </a:r>
            <a:r>
              <a:rPr lang="ro-RO" dirty="0"/>
              <a:t>ĂRTĂȘIE</a:t>
            </a:r>
            <a:endParaRPr dirty="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I was so glad to see how…"/>
          <p:cNvSpPr txBox="1"/>
          <p:nvPr/>
        </p:nvSpPr>
        <p:spPr>
          <a:xfrm>
            <a:off x="18528704" y="2620888"/>
            <a:ext cx="3384376" cy="143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4300" spc="129"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lvl="0">
              <a:defRPr/>
            </a:pPr>
            <a:r>
              <a:rPr lang="ro-RO" sz="3600" dirty="0">
                <a:latin typeface="Comic Sans MS" panose="030F0902030302020204" pitchFamily="66" charset="0"/>
              </a:rPr>
              <a:t>Am fost atât de bucuroasă văzând cum…</a:t>
            </a:r>
          </a:p>
        </p:txBody>
      </p:sp>
      <p:sp>
        <p:nvSpPr>
          <p:cNvPr id="195" name="Listen to what has happened to me…"/>
          <p:cNvSpPr txBox="1"/>
          <p:nvPr/>
        </p:nvSpPr>
        <p:spPr>
          <a:xfrm rot="21240000">
            <a:off x="14398466" y="2247536"/>
            <a:ext cx="334338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 b="1" spc="119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o-RO" sz="4400" dirty="0">
                <a:latin typeface="Comic Sans MS" panose="030F0902030302020204" pitchFamily="66" charset="0"/>
              </a:rPr>
              <a:t>Iată ce mi s-a întâmplat</a:t>
            </a:r>
            <a:r>
              <a:rPr lang="en-GB" sz="4400" dirty="0">
                <a:latin typeface="Comic Sans MS" panose="030F0902030302020204" pitchFamily="66" charset="0"/>
              </a:rPr>
              <a:t>…</a:t>
            </a:r>
          </a:p>
        </p:txBody>
      </p:sp>
      <p:sp>
        <p:nvSpPr>
          <p:cNvPr id="196" name="I also had a problem with…"/>
          <p:cNvSpPr txBox="1"/>
          <p:nvPr/>
        </p:nvSpPr>
        <p:spPr>
          <a:xfrm rot="840000">
            <a:off x="10342367" y="2064117"/>
            <a:ext cx="3655541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 b="1" spc="129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/>
            </a:pPr>
            <a:r>
              <a:rPr lang="ro-RO" sz="4400" dirty="0"/>
              <a:t>Și eu am avut o problemă cu</a:t>
            </a:r>
            <a:r>
              <a:rPr lang="en-GB" sz="4400" dirty="0"/>
              <a:t>…</a:t>
            </a:r>
          </a:p>
        </p:txBody>
      </p:sp>
      <p:sp>
        <p:nvSpPr>
          <p:cNvPr id="197" name="This week, I faced with a problem…"/>
          <p:cNvSpPr txBox="1"/>
          <p:nvPr/>
        </p:nvSpPr>
        <p:spPr>
          <a:xfrm rot="240000">
            <a:off x="5652971" y="1926420"/>
            <a:ext cx="4521230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300" b="1" spc="129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/>
            </a:pPr>
            <a:r>
              <a:rPr lang="pt-BR" sz="4400" dirty="0">
                <a:latin typeface="Comic Sans MS" panose="030F0902030302020204" pitchFamily="66" charset="0"/>
              </a:rPr>
              <a:t>Săptămâna aceasta m-am confruntat cu o problemă…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  <p:bldP spid="194" grpId="0" animBg="1" advAuto="0"/>
      <p:bldP spid="195" grpId="0" animBg="1" advAuto="0"/>
      <p:bldP spid="196" grpId="0" animBg="1" advAuto="0"/>
      <p:bldP spid="19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dit Document"/>
          <p:cNvSpPr/>
          <p:nvPr/>
        </p:nvSpPr>
        <p:spPr>
          <a:xfrm>
            <a:off x="420853" y="281222"/>
            <a:ext cx="12105740" cy="13153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extrusionOk="0">
                <a:moveTo>
                  <a:pt x="178" y="0"/>
                </a:moveTo>
                <a:cubicBezTo>
                  <a:pt x="80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80" y="21600"/>
                  <a:pt x="178" y="21600"/>
                </a:cubicBezTo>
                <a:lnTo>
                  <a:pt x="17891" y="21600"/>
                </a:lnTo>
                <a:cubicBezTo>
                  <a:pt x="17989" y="21600"/>
                  <a:pt x="18069" y="21528"/>
                  <a:pt x="18069" y="21438"/>
                </a:cubicBezTo>
                <a:lnTo>
                  <a:pt x="18069" y="10414"/>
                </a:lnTo>
                <a:lnTo>
                  <a:pt x="13054" y="15043"/>
                </a:lnTo>
                <a:cubicBezTo>
                  <a:pt x="12867" y="15216"/>
                  <a:pt x="12647" y="15358"/>
                  <a:pt x="12407" y="15463"/>
                </a:cubicBezTo>
                <a:lnTo>
                  <a:pt x="8385" y="17111"/>
                </a:lnTo>
                <a:cubicBezTo>
                  <a:pt x="8235" y="17177"/>
                  <a:pt x="8078" y="17032"/>
                  <a:pt x="8149" y="16892"/>
                </a:cubicBezTo>
                <a:lnTo>
                  <a:pt x="9963" y="13105"/>
                </a:lnTo>
                <a:cubicBezTo>
                  <a:pt x="10077" y="12882"/>
                  <a:pt x="10231" y="12679"/>
                  <a:pt x="10420" y="12504"/>
                </a:cubicBezTo>
                <a:lnTo>
                  <a:pt x="17644" y="5837"/>
                </a:lnTo>
                <a:lnTo>
                  <a:pt x="11926" y="5837"/>
                </a:lnTo>
                <a:cubicBezTo>
                  <a:pt x="11828" y="5837"/>
                  <a:pt x="11748" y="5765"/>
                  <a:pt x="11748" y="5674"/>
                </a:cubicBezTo>
                <a:lnTo>
                  <a:pt x="11748" y="58"/>
                </a:lnTo>
                <a:cubicBezTo>
                  <a:pt x="11748" y="26"/>
                  <a:pt x="11720" y="0"/>
                  <a:pt x="11685" y="0"/>
                </a:cubicBezTo>
                <a:lnTo>
                  <a:pt x="178" y="0"/>
                </a:lnTo>
                <a:close/>
                <a:moveTo>
                  <a:pt x="12563" y="86"/>
                </a:moveTo>
                <a:cubicBezTo>
                  <a:pt x="12541" y="94"/>
                  <a:pt x="12525" y="114"/>
                  <a:pt x="12525" y="140"/>
                </a:cubicBezTo>
                <a:lnTo>
                  <a:pt x="12525" y="4958"/>
                </a:lnTo>
                <a:cubicBezTo>
                  <a:pt x="12525" y="5048"/>
                  <a:pt x="12605" y="5120"/>
                  <a:pt x="12703" y="5120"/>
                </a:cubicBezTo>
                <a:lnTo>
                  <a:pt x="17917" y="5120"/>
                </a:lnTo>
                <a:cubicBezTo>
                  <a:pt x="17974" y="5120"/>
                  <a:pt x="18001" y="5058"/>
                  <a:pt x="17962" y="5021"/>
                </a:cubicBezTo>
                <a:lnTo>
                  <a:pt x="12632" y="99"/>
                </a:lnTo>
                <a:cubicBezTo>
                  <a:pt x="12612" y="81"/>
                  <a:pt x="12585" y="78"/>
                  <a:pt x="12563" y="86"/>
                </a:cubicBezTo>
                <a:close/>
                <a:moveTo>
                  <a:pt x="20172" y="4728"/>
                </a:moveTo>
                <a:cubicBezTo>
                  <a:pt x="20023" y="4734"/>
                  <a:pt x="19872" y="4794"/>
                  <a:pt x="19753" y="4903"/>
                </a:cubicBezTo>
                <a:lnTo>
                  <a:pt x="18916" y="5676"/>
                </a:lnTo>
                <a:cubicBezTo>
                  <a:pt x="18892" y="5699"/>
                  <a:pt x="18892" y="5736"/>
                  <a:pt x="18916" y="5758"/>
                </a:cubicBezTo>
                <a:lnTo>
                  <a:pt x="20419" y="7147"/>
                </a:lnTo>
                <a:cubicBezTo>
                  <a:pt x="20443" y="7170"/>
                  <a:pt x="20483" y="7170"/>
                  <a:pt x="20508" y="7147"/>
                </a:cubicBezTo>
                <a:lnTo>
                  <a:pt x="21345" y="6372"/>
                </a:lnTo>
                <a:cubicBezTo>
                  <a:pt x="21583" y="6154"/>
                  <a:pt x="21600" y="5815"/>
                  <a:pt x="21383" y="5615"/>
                </a:cubicBezTo>
                <a:lnTo>
                  <a:pt x="20576" y="4868"/>
                </a:lnTo>
                <a:cubicBezTo>
                  <a:pt x="20468" y="4768"/>
                  <a:pt x="20321" y="4722"/>
                  <a:pt x="20172" y="4728"/>
                </a:cubicBezTo>
                <a:close/>
                <a:moveTo>
                  <a:pt x="18322" y="6249"/>
                </a:moveTo>
                <a:cubicBezTo>
                  <a:pt x="18306" y="6249"/>
                  <a:pt x="18290" y="6255"/>
                  <a:pt x="18277" y="6266"/>
                </a:cubicBezTo>
                <a:lnTo>
                  <a:pt x="11222" y="12779"/>
                </a:lnTo>
                <a:cubicBezTo>
                  <a:pt x="11198" y="12801"/>
                  <a:pt x="11198" y="12838"/>
                  <a:pt x="11222" y="12861"/>
                </a:cubicBezTo>
                <a:lnTo>
                  <a:pt x="12727" y="14249"/>
                </a:lnTo>
                <a:cubicBezTo>
                  <a:pt x="12751" y="14272"/>
                  <a:pt x="12789" y="14272"/>
                  <a:pt x="12814" y="14249"/>
                </a:cubicBezTo>
                <a:lnTo>
                  <a:pt x="19869" y="7737"/>
                </a:lnTo>
                <a:cubicBezTo>
                  <a:pt x="19893" y="7714"/>
                  <a:pt x="19893" y="7677"/>
                  <a:pt x="19869" y="7655"/>
                </a:cubicBezTo>
                <a:lnTo>
                  <a:pt x="18366" y="6266"/>
                </a:lnTo>
                <a:cubicBezTo>
                  <a:pt x="18354" y="6255"/>
                  <a:pt x="18338" y="6249"/>
                  <a:pt x="18322" y="6249"/>
                </a:cubicBezTo>
                <a:close/>
                <a:moveTo>
                  <a:pt x="10691" y="13419"/>
                </a:moveTo>
                <a:cubicBezTo>
                  <a:pt x="10671" y="13422"/>
                  <a:pt x="10653" y="13432"/>
                  <a:pt x="10644" y="13451"/>
                </a:cubicBezTo>
                <a:lnTo>
                  <a:pt x="9401" y="15879"/>
                </a:lnTo>
                <a:cubicBezTo>
                  <a:pt x="9375" y="15929"/>
                  <a:pt x="9430" y="15979"/>
                  <a:pt x="9483" y="15955"/>
                </a:cubicBezTo>
                <a:lnTo>
                  <a:pt x="12114" y="14808"/>
                </a:lnTo>
                <a:cubicBezTo>
                  <a:pt x="12154" y="14790"/>
                  <a:pt x="12161" y="14741"/>
                  <a:pt x="12130" y="14712"/>
                </a:cubicBezTo>
                <a:lnTo>
                  <a:pt x="10745" y="13434"/>
                </a:lnTo>
                <a:cubicBezTo>
                  <a:pt x="10730" y="13420"/>
                  <a:pt x="10710" y="13416"/>
                  <a:pt x="10691" y="13419"/>
                </a:cubicBezTo>
                <a:close/>
              </a:path>
            </a:pathLst>
          </a:custGeom>
          <a:solidFill>
            <a:srgbClr val="0091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02" name="I PRAY FOR…"/>
          <p:cNvSpPr txBox="1"/>
          <p:nvPr/>
        </p:nvSpPr>
        <p:spPr>
          <a:xfrm rot="18900000">
            <a:off x="6547260" y="5997970"/>
            <a:ext cx="53373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 spc="153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 algn="l">
              <a:defRPr/>
            </a:pPr>
            <a:r>
              <a:rPr lang="ro-RO" sz="4800" dirty="0"/>
              <a:t>   MĂ ROG PENTRU</a:t>
            </a:r>
            <a:r>
              <a:rPr lang="ro-RO" sz="3600" dirty="0"/>
              <a:t>… </a:t>
            </a:r>
          </a:p>
        </p:txBody>
      </p:sp>
      <p:pic>
        <p:nvPicPr>
          <p:cNvPr id="203" name="pngwing.com.png" descr="pngwing.c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019" y="2416024"/>
            <a:ext cx="7138891" cy="888395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MY PRAYER LIST"/>
          <p:cNvSpPr txBox="1">
            <a:spLocks noGrp="1"/>
          </p:cNvSpPr>
          <p:nvPr>
            <p:ph type="body" sz="quarter" idx="4294967295"/>
          </p:nvPr>
        </p:nvSpPr>
        <p:spPr>
          <a:xfrm>
            <a:off x="616039" y="605710"/>
            <a:ext cx="6234055" cy="3207735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pc="-79">
                <a:solidFill>
                  <a:srgbClr val="FFFFFF"/>
                </a:solidFill>
                <a:uFill>
                  <a:solidFill>
                    <a:srgbClr val="FF2C21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LISTA MEA DE RUGĂCIUNE</a:t>
            </a:r>
            <a:endParaRPr lang="en-GB" dirty="0"/>
          </a:p>
        </p:txBody>
      </p:sp>
      <p:sp>
        <p:nvSpPr>
          <p:cNvPr id="205" name="Someone…"/>
          <p:cNvSpPr txBox="1"/>
          <p:nvPr/>
        </p:nvSpPr>
        <p:spPr>
          <a:xfrm>
            <a:off x="420853" y="5738388"/>
            <a:ext cx="7880814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 spc="300">
                <a:solidFill>
                  <a:srgbClr val="FFFFFF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lvl1pPr>
          </a:lstStyle>
          <a:p>
            <a:endParaRPr lang="ro-RO" b="1" i="1" dirty="0"/>
          </a:p>
          <a:p>
            <a:endParaRPr lang="ro-RO" dirty="0"/>
          </a:p>
          <a:p>
            <a:pPr lvl="0"/>
            <a:r>
              <a:rPr lang="ro-RO" dirty="0"/>
              <a:t>       </a:t>
            </a:r>
            <a:r>
              <a:rPr lang="ro-RO" sz="14000" b="1" dirty="0">
                <a:latin typeface="Edwardian Script ITC" panose="030303020407070D0804" pitchFamily="66" charset="0"/>
              </a:rPr>
              <a:t>Cineva…</a:t>
            </a:r>
            <a:r>
              <a:rPr lang="ro-RO" sz="14000" dirty="0"/>
              <a:t>     </a:t>
            </a:r>
            <a:endParaRPr lang="ro-RO" sz="14000" b="1" dirty="0">
              <a:latin typeface="Edwardian Script ITC" panose="030303020407070D0804" pitchFamily="66" charset="0"/>
            </a:endParaRPr>
          </a:p>
          <a:p>
            <a:endParaRPr dirty="0"/>
          </a:p>
        </p:txBody>
      </p:sp>
      <p:sp>
        <p:nvSpPr>
          <p:cNvPr id="206" name="WHO are you praying for?"/>
          <p:cNvSpPr txBox="1"/>
          <p:nvPr/>
        </p:nvSpPr>
        <p:spPr>
          <a:xfrm>
            <a:off x="12259028" y="11694619"/>
            <a:ext cx="965809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spc="300">
                <a:solidFill>
                  <a:srgbClr val="000000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lvl1pPr>
          </a:lstStyle>
          <a:p>
            <a:pPr lvl="0" algn="l">
              <a:defRPr/>
            </a:pPr>
            <a:r>
              <a:rPr lang="ro-RO" b="1" dirty="0">
                <a:latin typeface="Edwardian Script ITC" panose="030303020407070D0804" pitchFamily="66" charset="0"/>
              </a:rPr>
              <a:t>    Pentru cine te rogi?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 advAuto="0"/>
      <p:bldP spid="205" grpId="0" animBg="1" advAuto="0"/>
      <p:bldP spid="20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70" y="6686550"/>
            <a:ext cx="15465860" cy="342900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11" name="Lesson 1"/>
          <p:cNvSpPr txBox="1">
            <a:spLocks noGrp="1"/>
          </p:cNvSpPr>
          <p:nvPr>
            <p:ph type="body" sz="quarter" idx="4294967295"/>
          </p:nvPr>
        </p:nvSpPr>
        <p:spPr>
          <a:xfrm>
            <a:off x="3873157" y="3796993"/>
            <a:ext cx="16637686" cy="3207735"/>
          </a:xfrm>
          <a:prstGeom prst="rect">
            <a:avLst/>
          </a:prstGeom>
        </p:spPr>
        <p:txBody>
          <a:bodyPr anchor="ctr"/>
          <a:lstStyle>
            <a:lvl1pPr algn="ctr" defTabSz="800735">
              <a:lnSpc>
                <a:spcPct val="100000"/>
              </a:lnSpc>
              <a:tabLst/>
              <a:defRPr sz="19400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Le</a:t>
            </a:r>
            <a:r>
              <a:rPr lang="ro-RO" dirty="0" err="1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cția</a:t>
            </a:r>
            <a:r>
              <a:rPr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 </a:t>
            </a:r>
            <a:r>
              <a:rPr lang="ro-RO" dirty="0">
                <a:solidFill>
                  <a:schemeClr val="tx2">
                    <a:lumMod val="10000"/>
                  </a:schemeClr>
                </a:solidFill>
                <a:uFillTx/>
              </a:rPr>
              <a:t>10</a:t>
            </a:r>
            <a:endParaRPr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sp>
        <p:nvSpPr>
          <p:cNvPr id="212" name="Pencil"/>
          <p:cNvSpPr/>
          <p:nvPr/>
        </p:nvSpPr>
        <p:spPr>
          <a:xfrm rot="1921258">
            <a:off x="6382420" y="178311"/>
            <a:ext cx="695873" cy="728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13" name="In the Crucible with Christ"/>
          <p:cNvSpPr txBox="1"/>
          <p:nvPr/>
        </p:nvSpPr>
        <p:spPr>
          <a:xfrm>
            <a:off x="1785317" y="7069392"/>
            <a:ext cx="20813366" cy="450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503555">
              <a:spcBef>
                <a:spcPts val="0"/>
              </a:spcBef>
              <a:tabLst/>
              <a:defRPr sz="15250" spc="-152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Blândețe în </a:t>
            </a:r>
            <a:br>
              <a:rPr lang="en-US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mijlocul focului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4394 0.004708" pathEditMode="relative">
                                      <p:cBhvr>
                                        <p:cTn id="1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  <p:bldP spid="211" grpId="0" animBg="1" advAuto="0"/>
      <p:bldP spid="212" grpId="0" animBg="1" advAuto="0"/>
      <p:bldP spid="21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947590" y="4049688"/>
            <a:ext cx="8327533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 lnSpcReduction="10000"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Ezechiel</a:t>
            </a: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24:15-27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Dumnezeu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folosește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de o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situație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dureroasă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lui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Ezechiel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transmite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mesaj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întregului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popor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. Cum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apreciați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această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metodă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926731" y="4020290"/>
            <a:ext cx="8592582" cy="68352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Cunoști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oameni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astăzi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putea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fi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folosiți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asemenea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lui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Ezechiel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 Ce au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față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ceilalți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1271"/>
            <a:ext cx="792629" cy="2108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t>1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9DD27C08-40CD-B74F-10C6-E1A3BE19908A}"/>
              </a:ext>
            </a:extLst>
          </p:cNvPr>
          <p:cNvSpPr txBox="1"/>
          <p:nvPr/>
        </p:nvSpPr>
        <p:spPr bwMode="auto"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4A5AB4CF-8386-FCC9-3F58-9F71241E44BE}"/>
              </a:ext>
            </a:extLst>
          </p:cNvPr>
          <p:cNvSpPr txBox="1"/>
          <p:nvPr/>
        </p:nvSpPr>
        <p:spPr bwMode="auto"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9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255915" y="3305402"/>
            <a:ext cx="9489603" cy="706188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Exodul</a:t>
            </a: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32:1-14 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Considerați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cererea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Moise a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justificată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exagerată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965444" y="3305402"/>
            <a:ext cx="8994462" cy="792779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trebui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aibă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mijlocirea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anumite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limite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Dacă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da, care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fi?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Dacă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nu, de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nu? </a:t>
            </a:r>
          </a:p>
          <a:p>
            <a:pPr>
              <a:defRPr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989373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2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7D0F3F0C-5F5D-05F7-5A3B-E45C3DFAC603}"/>
              </a:ext>
            </a:extLst>
          </p:cNvPr>
          <p:cNvSpPr txBox="1"/>
          <p:nvPr/>
        </p:nvSpPr>
        <p:spPr bwMode="auto"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9A7ECF55-EBC1-DEB1-45FB-831163FC8760}"/>
              </a:ext>
            </a:extLst>
          </p:cNvPr>
          <p:cNvSpPr txBox="1"/>
          <p:nvPr/>
        </p:nvSpPr>
        <p:spPr bwMode="auto"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39495" y="3243594"/>
            <a:ext cx="8393240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ro-RO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Matei 5:45-48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es-ES" sz="5500" b="1" dirty="0">
                <a:latin typeface="Arial" panose="020B0604020202020204" pitchFamily="34" charset="0"/>
                <a:cs typeface="Arial" panose="020B0604020202020204" pitchFamily="34" charset="0"/>
              </a:rPr>
              <a:t>Cum </a:t>
            </a: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îi </a:t>
            </a:r>
            <a:r>
              <a:rPr lang="es-ES" sz="5500" b="1" dirty="0">
                <a:latin typeface="Arial" panose="020B0604020202020204" pitchFamily="34" charset="0"/>
                <a:cs typeface="Arial" panose="020B0604020202020204" pitchFamily="34" charset="0"/>
              </a:rPr>
              <a:t>motivează Isus p</a:t>
            </a: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e oameni să primească </a:t>
            </a:r>
            <a:r>
              <a:rPr lang="es-ES" sz="5500" b="1" dirty="0">
                <a:latin typeface="Arial" panose="020B0604020202020204" pitchFamily="34" charset="0"/>
                <a:cs typeface="Arial" panose="020B0604020202020204" pitchFamily="34" charset="0"/>
              </a:rPr>
              <a:t>îndemnul</a:t>
            </a: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500" b="1" dirty="0">
                <a:latin typeface="Arial" panose="020B0604020202020204" pitchFamily="34" charset="0"/>
                <a:cs typeface="Arial" panose="020B0604020202020204" pitchFamily="34" charset="0"/>
              </a:rPr>
              <a:t>de a</a:t>
            </a: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-i</a:t>
            </a:r>
            <a:r>
              <a:rPr lang="es-ES" sz="5500" b="1" dirty="0">
                <a:latin typeface="Arial" panose="020B0604020202020204" pitchFamily="34" charset="0"/>
                <a:cs typeface="Arial" panose="020B0604020202020204" pitchFamily="34" charset="0"/>
              </a:rPr>
              <a:t> iubi pe vrășmașii lor?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4252866" y="4121696"/>
            <a:ext cx="8236278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Cum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trebui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manifeste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dragostea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dușman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Răspundeți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cât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poate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practic</a:t>
            </a: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concre</a:t>
            </a: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1035861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3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16EB8358-ABDC-5F38-F147-4E0B54EA6D0C}"/>
              </a:ext>
            </a:extLst>
          </p:cNvPr>
          <p:cNvSpPr txBox="1"/>
          <p:nvPr/>
        </p:nvSpPr>
        <p:spPr bwMode="auto"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E5170F08-4C40-01D1-4307-C42FB3219466}"/>
              </a:ext>
            </a:extLst>
          </p:cNvPr>
          <p:cNvSpPr txBox="1"/>
          <p:nvPr/>
        </p:nvSpPr>
        <p:spPr bwMode="auto"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96969" y="3645414"/>
            <a:ext cx="8956689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ro-RO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o-RO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</a:t>
            </a:r>
            <a:r>
              <a:rPr lang="ro-RO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2:18-25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Deși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dreptatea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cerință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oamenii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importantă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supunerea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decât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dreptatea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926730" y="3113585"/>
            <a:ext cx="9314223" cy="770612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diferența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între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suferința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datorată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credinței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suferința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cauzată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alegerile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neînțelepte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984565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4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BD02E982-E84E-8304-21FC-41193E8DB2C2}"/>
              </a:ext>
            </a:extLst>
          </p:cNvPr>
          <p:cNvSpPr txBox="1"/>
          <p:nvPr/>
        </p:nvSpPr>
        <p:spPr bwMode="auto"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52F5CB71-ECF2-5EB9-B616-14EFF97A7345}"/>
              </a:ext>
            </a:extLst>
          </p:cNvPr>
          <p:cNvSpPr txBox="1"/>
          <p:nvPr/>
        </p:nvSpPr>
        <p:spPr bwMode="auto"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 Black Condensed"/>
        <a:ea typeface="Helvetica Neue Black Condensed"/>
        <a:cs typeface="Helvetica Neue Black Condensed"/>
      </a:majorFont>
      <a:minorFont>
        <a:latin typeface="Helvetica Neue Black Condensed"/>
        <a:ea typeface="Helvetica Neue Black Condensed"/>
        <a:cs typeface="Helvetica Neue Black Condensed"/>
      </a:minorFont>
    </a:fontScheme>
    <a:fmtScheme name="28_Academy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143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 Black Condensed"/>
        <a:ea typeface="Helvetica Neue Black Condensed"/>
        <a:cs typeface="Helvetica Neue Black Condensed"/>
      </a:majorFont>
      <a:minorFont>
        <a:latin typeface="Helvetica Neue Black Condensed"/>
        <a:ea typeface="Helvetica Neue Black Condensed"/>
        <a:cs typeface="Helvetica Neue Black Condensed"/>
      </a:minorFont>
    </a:fontScheme>
    <a:fmtScheme name="28_Academy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143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4861</TotalTime>
  <Words>1157</Words>
  <Application>Microsoft Office PowerPoint</Application>
  <DocSecurity>0</DocSecurity>
  <PresentationFormat>Particularizare</PresentationFormat>
  <Paragraphs>139</Paragraphs>
  <Slides>24</Slides>
  <Notes>8</Notes>
  <HiddenSlides>0</HiddenSlides>
  <MMClips>0</MMClips>
  <ScaleCrop>false</ScaleCrop>
  <HeadingPairs>
    <vt:vector size="6" baseType="variant">
      <vt:variant>
        <vt:lpstr>Fonturi utilizate</vt:lpstr>
      </vt:variant>
      <vt:variant>
        <vt:i4>15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24</vt:i4>
      </vt:variant>
    </vt:vector>
  </HeadingPairs>
  <TitlesOfParts>
    <vt:vector size="40" baseType="lpstr">
      <vt:lpstr>Arial</vt:lpstr>
      <vt:lpstr>Comic Sans MS</vt:lpstr>
      <vt:lpstr>Edwardian Script ITC</vt:lpstr>
      <vt:lpstr>Founders Grotesk Condensed</vt:lpstr>
      <vt:lpstr>Founders Grotesk Text</vt:lpstr>
      <vt:lpstr>Helvetica</vt:lpstr>
      <vt:lpstr>Helvetica Neue</vt:lpstr>
      <vt:lpstr>Helvetica Neue Black Condensed</vt:lpstr>
      <vt:lpstr>Helvetica Neue Light</vt:lpstr>
      <vt:lpstr>Impact</vt:lpstr>
      <vt:lpstr>Montserrat</vt:lpstr>
      <vt:lpstr>Montserrat Bold</vt:lpstr>
      <vt:lpstr>SignPainter-HouseScript Semibold</vt:lpstr>
      <vt:lpstr>Snell Roundhand Bold</vt:lpstr>
      <vt:lpstr>Times New Roman</vt:lpstr>
      <vt:lpstr>28_Academy</vt:lpstr>
      <vt:lpstr>BLÂNDEȚE ÎN MIJLOCUL FOCULUI</vt:lpstr>
      <vt:lpstr>Prezentare PowerPoint</vt:lpstr>
      <vt:lpstr>PĂRTĂȘIE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CADUTA</dc:title>
  <dc:subject/>
  <dc:creator>Gloria Mangiarotti</dc:creator>
  <cp:keywords/>
  <dc:description/>
  <cp:lastModifiedBy>Brinzan Daniel</cp:lastModifiedBy>
  <cp:revision>73</cp:revision>
  <dcterms:modified xsi:type="dcterms:W3CDTF">2022-08-30T15:19:30Z</dcterms:modified>
  <cp:category/>
  <dc:identifier/>
  <cp:contentStatus/>
  <dc:language/>
  <cp:version/>
</cp:coreProperties>
</file>