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4" r:id="rId18"/>
    <p:sldId id="279" r:id="rId19"/>
    <p:sldId id="280" r:id="rId20"/>
    <p:sldId id="281" r:id="rId21"/>
    <p:sldId id="282" r:id="rId22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/>
    <p:restoredTop sz="94648"/>
  </p:normalViewPr>
  <p:slideViewPr>
    <p:cSldViewPr>
      <p:cViewPr varScale="1">
        <p:scale>
          <a:sx n="90" d="100"/>
          <a:sy n="90" d="100"/>
        </p:scale>
        <p:origin x="224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-408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26CFAC7-6405-0B47-8424-5A4A89D444EA}" type="datetimeFigureOut">
              <a:rPr lang="en-US"/>
              <a:t>10/8/23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1843F4F-7ED1-EE44-B34B-A7F24D5A0C7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w.ro/PDF/19.Hristos-Lumina-Lumii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43F4F-7ED1-EE44-B34B-A7F24D5A0C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15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posibilitatea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sprijiniți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victimă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rugăm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vreodată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posibilitatea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trageți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răspundere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infractor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rugăm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vești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bune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Neurologii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spun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potențialul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afecta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creierul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special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creierul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dezvoltare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crește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riscurile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dezvolta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provocări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sănătate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fizică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mintală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tot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parcursul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vieții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vești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provocări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 fi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înlăturate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regenerare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vindeca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urma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rănilor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bolilor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creierul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vindeca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traumatologii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spun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termen lung al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depinde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puțin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gravitatea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decât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sprijin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primește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urma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credincioși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Este important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știm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răspundem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atât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victimei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agresorului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face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diferență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uriașă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privește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vindecare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experimentează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fiecare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Răspunsul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contează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important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face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atunci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ascultăm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atenție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povestea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Ascultați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emoțiile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sentimentele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le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împreună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detaliile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povestire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Vulnerabilitatea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majoritatea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oamenilor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articula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rațional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Ascultați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atenție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judecați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Ascultați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inima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Cum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rămâne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cu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iertarea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unui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agresor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?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După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știm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toții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foarte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dificil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motive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adesea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știm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înseamnă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înseamnă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Ceea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făcut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regulă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? 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Ceea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trăit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eu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contează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? 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Voi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merge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departe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relația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mea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nimic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nu s-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ar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întâmplat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? 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Eu am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rămas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toată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această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durere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suferință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trebuie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suporte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nicio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consecință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? 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Oare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aș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putea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ierta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cineva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care nu-mi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prezintă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scuze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? Sau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nici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măcar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recunoaște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făcut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ceva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?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Dicționarul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definiții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cuvântul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folosim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cuvântul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iartă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aici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renunțarea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amărăciune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urmare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răspunsul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fiecare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întrebările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sus.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înseamnă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făcut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contează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trebuie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relația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nimic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s-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întâmplat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trebuie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confrunte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nicio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consecință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Iertarea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numește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fiind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Iertarea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înseamnă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ignori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mesajul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Iertarea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scapă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emoțiile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ne fac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vulnerabili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nepermițându-i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făptuitorului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continue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aibă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asupra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Înseamnă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să-ți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ții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sub control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inima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mergi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calitate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creștini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iubească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înțeleagă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oamenii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împace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redevină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era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înainte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reconcilierea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iertarea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întotdeauna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posibilă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întotdeauna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recomandată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exemple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 de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abuz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în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Biblie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Scriptură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David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Batșebei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 Samuel 11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12).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Diferența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autoritate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David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Batșeba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precum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David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soțul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jucat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semnificativ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această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REGELE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trimis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mesajul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Batșeba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aceasta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s-a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supus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David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făcut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ABUZ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autoritatea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legitimă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Dumnezeu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personal,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folosit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aceeași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autoritate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încerca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acopere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s-a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întâmplat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Dumnezeu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să-i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spună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David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făcut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David s-a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pocăit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iertat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plătit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preț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aceasta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vieții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sale.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istorisire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lider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spiritual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fariseului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Simon (Luca 7,36-50),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cred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 pe Maria, sora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Lazăr</a:t>
            </a:r>
            <a:r>
              <a:rPr lang="en-US" sz="1800" i="1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Ellen White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Isus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dorit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[Simon]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vadă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mare era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adevărat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vina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să-i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păcatul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decât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."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referire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lider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spiritual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Eli,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Hofni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Fineas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care,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calitate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preoți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profitau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„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femeile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tinere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intrarea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(1 Samuel 2,22). Ce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povești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tragice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trebuie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avut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vulnerabile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sfârșit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tragic au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avut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preoți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4.White, Ellen G.,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Hristos</a:t>
            </a:r>
            <a:r>
              <a:rPr lang="en-US" sz="1800" i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Lumina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lumii</a:t>
            </a:r>
            <a:r>
              <a:rPr lang="en-US" sz="1800" i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pg.482</a:t>
            </a:r>
            <a:r>
              <a:rPr lang="en-US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.2, </a:t>
            </a:r>
            <a:r>
              <a:rPr lang="en-US" sz="1800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ed.electr</a:t>
            </a:r>
            <a:r>
              <a:rPr lang="en-US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http://www.egw.ro/PDF/19.Hristos-Lumina-Lumii.pdf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S-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gândim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„Dar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ACEST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gândire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țineți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Biblia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mână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produce ACEST tip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comportament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vreau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nimic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de-a face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!".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Reacția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noastră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înțeles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comportament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denaturat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gândire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denaturat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Prieteni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nu am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suferit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deja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am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pierdut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suficient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Nu-l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lăsați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răpească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credința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întoarcem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ACEST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ține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Biblia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mână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aici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găsim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vindecarea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adevărată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deplină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R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Prieteni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lăsăm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această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definească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determine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vieții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Biserica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nevoie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tine.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nevoie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El 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nevoie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noastră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noastră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darurile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noastre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oferite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un loc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Împărăția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loc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aici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pământ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 care El o 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așa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urmărim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vindecarea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căutăm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ajutor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mergem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timpul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vinovați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agresiune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răspunsul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nostrum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astăzi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mergem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așa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mărturisim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iertare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hotărâm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urmăm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căutăm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acceptăm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ajutorul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ajutorul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professional.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Puterea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ajuta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consecințelor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David.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potrivit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amărăciuni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răni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sufletești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lepra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Simon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eliberat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 pe Maria Magdalena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păcatele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posedările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ierta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87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Un </a:t>
            </a:r>
            <a:r>
              <a:rPr lang="en-US" sz="1800" b="1" cap="small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apel</a:t>
            </a:r>
            <a:r>
              <a:rPr lang="en-US" sz="1800" b="1" cap="small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către</a:t>
            </a:r>
            <a:r>
              <a:rPr lang="en-US" sz="1800" b="1" cap="small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toți</a:t>
            </a:r>
            <a:r>
              <a:rPr lang="en-US" sz="1800" b="1" cap="small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suferit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niciodată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abuz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auzit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astăzi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face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auzit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răspunde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persoane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suferă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răspunde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agresorului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victimă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spectator,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Isus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rănile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fizice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emoționale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hrăni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spiritual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pace.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grijă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sale,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vindecându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hrănindu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conducându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 la ape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liniștite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văzut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gloatele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făcut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necăjite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risipite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niște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oi care n-au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(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9,36).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Isus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compasiune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răspundem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compasiune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așa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cum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făcut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oferă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nevoie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timp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ajutorul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vindecarea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următoarele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făgăduințe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împlinească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noastră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43F4F-7ED1-EE44-B34B-A7F24D5A0C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9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Introducere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auzit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vreodată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analogia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turmă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oi? Sunt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Atât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Vechiul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Testament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poporul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Dumnezeu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fiind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credincioșilor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la 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turmă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Domnul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fiind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Păstorul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îndrăgite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capitole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Psalmul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23.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Domnul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numește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Sine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Însuși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Păstorul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bun"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Ioan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10,11),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suntem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turma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pășunii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Lui"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Psalmul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100,3),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liderii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noștri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păstorii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Adresându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pastorilor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prezbiterilor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îngrijesc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turma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Pavel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„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Luați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seama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înșivă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turma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păstoriți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Domnului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pe care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câștigat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Însuși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sângele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Ap.20,28).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toții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noastre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locuri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păstorii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trăiesc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conformitate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Dumnezeu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păcate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știm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toții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așa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noastre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pline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oameni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imperfecți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ocazional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întâlnim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deghizat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Astăzi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abordăm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subiectul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dificil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rândul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pretind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fi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urmași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Isus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păcate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abuzurile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loc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comunități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credințele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întotdeauna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multiplicat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atunci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săvârșit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oi 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pretinde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fi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urmaș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Isus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Este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dăunător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atunci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făcut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păstor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turmei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anume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lider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exploratori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pastor.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Un </a:t>
            </a:r>
            <a:r>
              <a:rPr lang="en-US" sz="1800" b="1" cap="small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apel</a:t>
            </a:r>
            <a:r>
              <a:rPr lang="en-US" sz="1800" b="1" cap="small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către</a:t>
            </a:r>
            <a:r>
              <a:rPr lang="en-US" sz="1800" b="1" cap="small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toți</a:t>
            </a:r>
            <a:r>
              <a:rPr lang="en-US" sz="1800" b="1" cap="small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suferit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niciodată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abuz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auzit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astăzi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face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auzit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răspunde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persoane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suferă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răspunde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agresorului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victimă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spectator,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Isus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rănile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fizice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emoționale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hrăni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spiritual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pace.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grijă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sale,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vindecându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hrănindu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conducându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-le la ape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liniștite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văzut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gloatele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făcut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necăjite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risipite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niște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oi care n-au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(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9,36).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Isus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compasiune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răspundem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compasiune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așa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cum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făcut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oferă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nevoie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timp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ajutorul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vindecarea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următoarele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făgăduințe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împlinească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noastră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„El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paște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turma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brațe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duce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sânul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călăuzi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alăptează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(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Isaia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40,11).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„Eu sunt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bun.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oi" (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Ioan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10,11).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Căci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Mielul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mijlocul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scaunului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domnie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lor,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duce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izvoarele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apelor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vieții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șterge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lacrimă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lor" (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Apocalipsa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7,17).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Să</a:t>
            </a:r>
            <a:r>
              <a:rPr lang="en-US" sz="1800" b="1" cap="small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ne </a:t>
            </a:r>
            <a:r>
              <a:rPr lang="en-US" sz="1800" b="1" cap="small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rugăm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Dragă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Ceresc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doară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inima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agresiunile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au loc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noastră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biserica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noastră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Iartă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-ne,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Doamne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Deschide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înțelepciunea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curajul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 face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Mai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presus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-ne,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Doamne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Isus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Amin.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„Cum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întâmpla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atât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hidos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?" 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întreba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uităm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obișnuită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drăguță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aproape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botezată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predicăm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mesajele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îngeri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întreaga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poporul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Domnului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„lumina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Lui"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2:8). Cum pot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durerea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noastră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motive: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Oriunde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adună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omenirea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căzută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acolo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omenirii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căzute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ținta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PREFERATĂ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diavolului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lovi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Diavolului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lucreze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guverne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organizații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divertisment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Dar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îndoim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depune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eforturi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intense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atât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conducătorilor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fericire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Adventistă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Ziua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Șaptea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măsuri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decisive,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special,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decenii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siguranța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noștri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global.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Ziua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accentul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prevenirea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abuzurilor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adăugată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calendarul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mondial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2001.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2009,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inițiativa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extinsă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sub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enditnow</a:t>
            </a:r>
            <a:r>
              <a:rPr lang="en-US" sz="1800" b="1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resurse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un aspect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puse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dispoziția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noastre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întreaga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ocazia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zilei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enditnow</a:t>
            </a:r>
            <a:r>
              <a:rPr lang="en-US" sz="1800" b="1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Ziua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Împotriva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Violenței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patrulea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luna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august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Sabatul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luna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noiembrie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România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încurajator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lideri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acordă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atenție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Așadar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astăzi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inițiativei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enditnow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având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vedere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următoarele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obiective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recunoaștem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există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înțelegem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această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problemă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bine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și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răspundem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eficient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Acceptarea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realității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ÎNTÂMPLĂ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comunitățile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noastre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loc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Să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 ne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rugăm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înainte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să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începem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Dragă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ceruri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mulțumim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noastră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mondială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Adventiste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Ziua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Șaptea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mulțumim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liderii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curajoși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perspicace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au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dezvoltat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inițiative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aborda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dificile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cum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aceasta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Doamne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rugăm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astăzi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aici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-un mod special.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subiect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deosebit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dificil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deosebit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aproape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timp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parcurgem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Deschide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inimile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mințile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vindecare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suferă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deja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cauza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folosim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timp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petrecut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împreună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ajuta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evităm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durerea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viitoare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Isus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Amin.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Să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începem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prin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a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defini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 (body cs)"/>
              </a:rPr>
              <a:t>abuzul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Uneori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gândim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la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străin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fereastră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apropie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o alee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întunecată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majoritatea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abuzurilor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asupra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săvârșite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copilul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cunoaște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iubește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obicei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încredere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depinde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Adesea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fi,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asemenea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prieten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apropiat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vecin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deoarece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91%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abuzurile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sexuale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copilărie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comise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copilul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cunosc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au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încredere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cunoscută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fiind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trupul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Hristos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Dumnezeu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sexual are loc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tot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așa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loc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comunități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găsi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le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cunoaștem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încredere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găsi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loc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lăsăm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măsurile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protecție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noastre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insuficient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raportat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definițiile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acestuia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variază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un loc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țară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așa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cifre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precise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privind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estimează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aproximativ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din 10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băieți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din 5 fete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suferi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copilărie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Oricât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ne-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plăcea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recunoaștem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efectuate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noastre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statistici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similare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mondial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sz="1800" dirty="0">
              <a:solidFill>
                <a:srgbClr val="000000"/>
              </a:solidFill>
              <a:effectLst/>
              <a:latin typeface="Avenir Next" panose="020B05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ajuta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analizăm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această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șapte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comunității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Adventistă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Ziua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Șaptea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mondială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Exemple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 de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cazuri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Sarah 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sedusă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școlii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creștine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apropiere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aranjat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fie „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secretara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rămână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singur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clădire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după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afara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orelor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curs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ajute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clădirii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dragoste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Danielle 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s-a</a:t>
            </a:r>
            <a:r>
              <a:rPr lang="en-US" sz="18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îndrăgostit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muzică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gimnaziu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început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flirteze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el. El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încântat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accepte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crezut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dragoste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inițiativa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matematica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șaptea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Profesoara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invitat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rămână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după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a-l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același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timp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învățat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câteva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metode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interesante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Inițial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bucurat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tot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încântat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doamă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cămin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prima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ușor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găsească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echilibru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academice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libertăți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Consilierul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sport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meargă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David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face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antrenament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conversa. David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simțit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ciudat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consilierul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alăturat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duș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târziu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seama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voyeurism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a pus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mâna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David,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tot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Amanda </a:t>
            </a:r>
            <a:r>
              <a:rPr lang="en-US" sz="1800" b="1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terminase</a:t>
            </a:r>
            <a:r>
              <a:rPr lang="en-US" sz="18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liceul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dedicase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deplin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Domnului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influențeze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-un mod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pozitiv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aibă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sănătoasă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decât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crescuse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fiind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părinte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văzându-i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potențialul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îndrumat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domenii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slujire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urmă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„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îndrumat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-o”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fie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soție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Inițial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crezut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ajutor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Sunt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povești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auzit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nu-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așa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Mai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Brenda 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nefericită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căsnicia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Soțul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disprețuia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făcea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inadecvată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inutilă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invizibilă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divorț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pastor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ajutor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făcut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apreciată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frumoasă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vie.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sfârșitul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fiecărei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ședințe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consiliere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mâinile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mâinile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ruga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 zi,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crezut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dragoste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Dar,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Susan era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mamă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singură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divorțată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care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mutat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comunitate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adventistă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găsi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sprijinul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necreștină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întâlnit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bărbat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creștin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adventist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ziua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șaptea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consacrat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spiritual, pe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respecta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s-au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întâlnit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Susan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încrezut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religioasă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superioară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crezut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aspectul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fizic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relației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lor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angajamentul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viitorul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lor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împreună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simțit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trădată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atât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atunci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relația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funcționa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Profitând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așa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făcut-o,el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Adesea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violență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niciunul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cazuri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include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violență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Niciunul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faptul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victima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a opus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rezistență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ajutor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momentul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întâmpla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niciunul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măcar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l-a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recunoscut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fiind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agresiune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din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cauza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diferenței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autoritate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fiecare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caz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incapacității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da un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consimțământ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semnificativ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fiecare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loc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atunci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folosește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vulnerabilă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influența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putut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folosite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binecuvânta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cealaltă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s-a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plăcerea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egoistă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Dumnezeu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mustră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„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păstorii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Israel, care se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pasc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înșiși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Nu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trebuie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păstorii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pască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turma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?” (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Ezechiel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34,2).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factorul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istorisirile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tocmai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le-am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auzit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calitate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creștini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ștacheta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stabilim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definirea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trebui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înaltă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decât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stabilită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Isus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ridicat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ștacheta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adulter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divorț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practicile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evreiești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vremea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 (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19,8-9).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Planul</a:t>
            </a:r>
            <a:r>
              <a:rPr lang="en-US" sz="1800" b="1" cap="small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 de </a:t>
            </a:r>
            <a:r>
              <a:rPr lang="en-US" sz="1800" b="1" cap="small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 (body)"/>
              </a:rPr>
              <a:t>acțiune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Trebuie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avem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planuri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siguranță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acțiune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fiecare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ocazie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apare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acuzație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împotriva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unui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membru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bisericii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Aceasta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protejează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implicați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inclusiv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agresor</a:t>
            </a: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v-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aș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numărul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victime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le are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înainte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fi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răspundere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nu m-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posibil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adesea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încercarea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extinde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presupune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nevinovăția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până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contrarie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cunoaștem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iubim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acuzat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nu-l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cunoaștem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adevărat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acuzator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greșim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adesea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acorda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agresorilor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îndoielii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noastre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nefericire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atunci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acordă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șansă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aceștia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fac,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altor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Avenir Next" panose="020B0503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3. Ori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câte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aduce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acuzație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abuz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împotriva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angajat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bisericii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chiar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lider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voluntar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biserica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școala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dumneavoastră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imperativ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contactați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imediat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conducerea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Conferinței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dumneavoastră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Dacă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persoana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cauză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angajat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bisericii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probabil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pusă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concediu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administrativ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pe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durata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unei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anchete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cazul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persoana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nu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angajat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bisericii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dar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implicată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biserica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școala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dumneavoastră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veți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sfătuiți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probabil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opriți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serviciile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acestei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persoanei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veți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îndrumați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acest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proces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cazul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care se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stabilește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acuzațiile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sunt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credibile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atunci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indiferent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nivelul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influență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pe care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această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persoană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biserică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comunitate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indiferent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cât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mult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iubește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toată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lumea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trebui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fie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eliberată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pozițiile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responsabilitate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influență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din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cadrul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bisericii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De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asemenea</a:t>
            </a:r>
            <a:r>
              <a:rPr lang="en-US" sz="1800" dirty="0"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trebuie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luate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imediat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măsuri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pentru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limita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accesul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acestuia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acesteia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victima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cunoscută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precum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și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alte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potențiale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victime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RO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1843F4F-7ED1-EE44-B34B-A7F24D5A0C7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E3B616-8FA1-B146-B929-C71B31510436}" type="datetimeFigureOut">
              <a:rPr lang="en-US"/>
              <a:t>10/8/23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9CB35B-60D1-0142-ACF4-9E0D0EFC8A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78274" y="754855"/>
            <a:ext cx="3968750" cy="1574800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l">
              <a:defRPr/>
            </a:pPr>
            <a:r>
              <a:rPr lang="en-US" sz="7200" i="1" dirty="0">
                <a:solidFill>
                  <a:srgbClr val="222836"/>
                </a:solidFill>
                <a:latin typeface="Stencil"/>
                <a:cs typeface="Katari"/>
              </a:rPr>
              <a:t>LUPI</a:t>
            </a:r>
            <a:endParaRPr lang="en-US" sz="8800" i="1" dirty="0">
              <a:solidFill>
                <a:srgbClr val="222836"/>
              </a:solidFill>
              <a:latin typeface="Stencil"/>
              <a:cs typeface="Kata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722575" y="5847796"/>
            <a:ext cx="3759200" cy="508000"/>
          </a:xfrm>
        </p:spPr>
        <p:txBody>
          <a:bodyPr anchor="ctr">
            <a:norm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Bradley Hand ITC"/>
              </a:rPr>
              <a:t>SCRIS DE Ann Hamel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Bradley Hand ITC"/>
              </a:rPr>
              <a:t>și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Bradley Hand ITC"/>
              </a:rPr>
              <a:t>  Cheri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Bradley Hand ITC"/>
              </a:rPr>
              <a:t>Corder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Bradley Hand ITC"/>
              </a:rPr>
              <a:t> </a:t>
            </a:r>
            <a:endParaRPr dirty="0"/>
          </a:p>
        </p:txBody>
      </p:sp>
      <p:pic>
        <p:nvPicPr>
          <p:cNvPr id="7" name="Picture 6" descr="Logo, company name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0198" y="292121"/>
            <a:ext cx="1849798" cy="616599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 bwMode="auto">
          <a:xfrm>
            <a:off x="7366000" y="4835795"/>
            <a:ext cx="3115774" cy="1154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venir Next"/>
              </a:rPr>
              <a:t>end</a:t>
            </a:r>
            <a:r>
              <a:rPr lang="en-US" sz="2800" b="1" dirty="0" err="1">
                <a:solidFill>
                  <a:srgbClr val="C00000"/>
                </a:solidFill>
                <a:latin typeface="Avenir Next"/>
              </a:rPr>
              <a:t>it</a:t>
            </a: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latin typeface="Avenir Next"/>
              </a:rPr>
              <a:t>now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venir Next"/>
              </a:rPr>
              <a:t>®</a:t>
            </a:r>
            <a:br>
              <a:rPr lang="en-US" sz="3200" b="1" dirty="0">
                <a:latin typeface="Avenir Next"/>
              </a:rPr>
            </a:b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venir Next"/>
              </a:rPr>
              <a:t>ZIUA ÎMPOTRIVA VIOLENȚEI 2023</a:t>
            </a:r>
            <a:endParaRPr lang="en-US" sz="3200" b="1" dirty="0">
              <a:solidFill>
                <a:schemeClr val="bg1">
                  <a:lumMod val="85000"/>
                </a:schemeClr>
              </a:solidFill>
              <a:latin typeface="Avenir Next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7463387" y="6183344"/>
            <a:ext cx="228271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050" dirty="0" err="1">
                <a:solidFill>
                  <a:schemeClr val="bg1">
                    <a:lumMod val="65000"/>
                  </a:schemeClr>
                </a:solidFill>
                <a:latin typeface="Avenir Next"/>
              </a:rPr>
              <a:t>Conferin’a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Avenir Next"/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  <a:latin typeface="Avenir Next"/>
              </a:rPr>
              <a:t>Generala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Avenir Next"/>
              </a:rPr>
              <a:t> a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  <a:latin typeface="Avenir Next"/>
              </a:rPr>
              <a:t>Adventi;tilor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Avenir Next"/>
              </a:rPr>
              <a:t> de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  <a:latin typeface="Avenir Next"/>
              </a:rPr>
              <a:t>Ziua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Avenir Next"/>
              </a:rPr>
              <a:t> a ::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  <a:latin typeface="Avenir Next"/>
              </a:rPr>
              <a:t>aptea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Avenir Next"/>
              </a:rPr>
              <a:t>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050" dirty="0" err="1">
                <a:solidFill>
                  <a:schemeClr val="bg1">
                    <a:lumMod val="65000"/>
                  </a:schemeClr>
                </a:solidFill>
                <a:latin typeface="Avenir Next"/>
              </a:rPr>
              <a:t>Misiunea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Avenir Next"/>
              </a:rPr>
              <a:t> </a:t>
            </a:r>
            <a:r>
              <a:rPr lang="en-US" sz="1050" dirty="0" err="1">
                <a:solidFill>
                  <a:schemeClr val="bg1">
                    <a:lumMod val="65000"/>
                  </a:schemeClr>
                </a:solidFill>
                <a:latin typeface="Avenir Next"/>
              </a:rPr>
              <a:t>Femeii</a:t>
            </a:r>
            <a:endParaRPr dirty="0"/>
          </a:p>
        </p:txBody>
      </p:sp>
      <p:pic>
        <p:nvPicPr>
          <p:cNvPr id="16" name="Picture 15" descr="A picture containing black, darkness&#10;&#10;Description automatically generated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/>
        </p:blipFill>
        <p:spPr bwMode="auto">
          <a:xfrm>
            <a:off x="9746097" y="6287179"/>
            <a:ext cx="612889" cy="4283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150198" y="2454120"/>
            <a:ext cx="38249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latin typeface="Bradley Hand ITC"/>
                <a:cs typeface="Arial"/>
              </a:rPr>
              <a:t>ÎN </a:t>
            </a:r>
          </a:p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latin typeface="Bradley Hand ITC"/>
                <a:cs typeface="Arial"/>
              </a:rPr>
              <a:t>HAINE </a:t>
            </a:r>
          </a:p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latin typeface="Bradley Hand ITC"/>
                <a:cs typeface="Arial"/>
              </a:rPr>
              <a:t>DE OAIE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188661"/>
            <a:ext cx="8879006" cy="1325563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r>
              <a:rPr lang="en-US" b="1" dirty="0">
                <a:solidFill>
                  <a:srgbClr val="222836"/>
                </a:solidFill>
                <a:ea typeface="Calibri"/>
                <a:cs typeface="Calibri"/>
              </a:rPr>
              <a:t>FIȚI ATENȚI</a:t>
            </a:r>
            <a:endParaRPr lang="en-US" b="1" dirty="0">
              <a:solidFill>
                <a:srgbClr val="222836"/>
              </a:solidFill>
              <a:ea typeface="Calibri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8418096" cy="4351338"/>
          </a:xfrm>
        </p:spPr>
        <p:txBody>
          <a:bodyPr anchor="ctr">
            <a:normAutofit/>
          </a:bodyPr>
          <a:lstStyle/>
          <a:p>
            <a:pPr indent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aveți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posibilitatea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36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sprijiniți</a:t>
            </a:r>
            <a:r>
              <a:rPr lang="en-US" sz="36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3600" b="1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victimă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rugăm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faceți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RO" sz="3600" dirty="0">
              <a:effectLst/>
              <a:latin typeface="Avenir Next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aveți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vreodată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posibilitatea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36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trageți</a:t>
            </a:r>
            <a:r>
              <a:rPr lang="en-US" sz="36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răspundere</a:t>
            </a:r>
            <a:r>
              <a:rPr lang="en-US" sz="3600" b="1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3600" b="1" dirty="0" err="1"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agresor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rugăm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faceți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RO" sz="3600" dirty="0">
              <a:effectLst/>
              <a:latin typeface="Avenir Next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Human brain nerve cells"/>
          <p:cNvPicPr>
            <a:picLocks noGrp="1" noChangeAspect="1"/>
          </p:cNvPicPr>
          <p:nvPr>
            <p:ph idx="1"/>
          </p:nvPr>
        </p:nvPicPr>
        <p:blipFill>
          <a:blip r:embed="rId4"/>
          <a:srcRect t="12181" b="382"/>
          <a:stretch/>
        </p:blipFill>
        <p:spPr bwMode="auto">
          <a:xfrm>
            <a:off x="0" y="1"/>
            <a:ext cx="10457712" cy="6858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 bwMode="auto">
          <a:xfrm>
            <a:off x="830296" y="542546"/>
            <a:ext cx="8797119" cy="13255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VEȘTI BUNE! 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236788"/>
            <a:ext cx="8879006" cy="1325563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r>
              <a:rPr lang="en-US" b="1" dirty="0">
                <a:solidFill>
                  <a:srgbClr val="222836"/>
                </a:solidFill>
                <a:ea typeface="Calibri"/>
                <a:cs typeface="Calibri"/>
              </a:rPr>
              <a:t>RĂSPUNSUL CONTEAZĂ! </a:t>
            </a:r>
            <a:endParaRPr lang="en-US" b="1" dirty="0">
              <a:solidFill>
                <a:srgbClr val="222836"/>
              </a:solidFill>
              <a:ea typeface="Calibri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8879006" cy="4351338"/>
          </a:xfrm>
        </p:spPr>
        <p:txBody>
          <a:bodyPr anchor="ctr">
            <a:normAutofit/>
          </a:bodyPr>
          <a:lstStyle/>
          <a:p>
            <a:pPr marL="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dirty="0" err="1"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mpactul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termen lung al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depinde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puțin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tipul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gravitatea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decât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600" dirty="0" err="1">
                <a:solidFill>
                  <a:schemeClr val="accent6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nivelul</a:t>
            </a:r>
            <a:r>
              <a:rPr lang="en-US" sz="3600" dirty="0">
                <a:solidFill>
                  <a:schemeClr val="accent6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600" dirty="0" err="1">
                <a:solidFill>
                  <a:schemeClr val="accent6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sprijin</a:t>
            </a:r>
            <a:r>
              <a:rPr lang="en-US" sz="3600" dirty="0">
                <a:solidFill>
                  <a:schemeClr val="accent6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 care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primește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urma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abuzului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RO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 descr="Hands on ears"/>
          <p:cNvPicPr>
            <a:picLocks noChangeAspect="1"/>
          </p:cNvPicPr>
          <p:nvPr/>
        </p:nvPicPr>
        <p:blipFill>
          <a:blip r:embed="rId4"/>
          <a:srcRect b="1171"/>
          <a:stretch/>
        </p:blipFill>
        <p:spPr bwMode="auto">
          <a:xfrm>
            <a:off x="-1" y="-1"/>
            <a:ext cx="104772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305798" y="532715"/>
            <a:ext cx="3764477" cy="1325563"/>
          </a:xfrm>
          <a:prstGeom prst="rect">
            <a:avLst/>
          </a:prstGeom>
          <a:solidFill>
            <a:schemeClr val="accent6">
              <a:alpha val="73043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222836"/>
                </a:solidFill>
              </a:rPr>
              <a:t>ASCULTĂ-ȚI INIMA!</a:t>
            </a:r>
            <a:endParaRPr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 bwMode="auto">
          <a:xfrm>
            <a:off x="6305799" y="2139524"/>
            <a:ext cx="3764476" cy="4351338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important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care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putem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face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atunci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persoană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agresată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ascultăm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atenție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povestea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RO" sz="3600" dirty="0">
                <a:effectLst/>
                <a:latin typeface="Avenir Next" panose="020B0503020202020204" pitchFamily="34" charset="0"/>
              </a:rPr>
              <a:t> </a:t>
            </a:r>
            <a:endParaRPr sz="3600" dirty="0">
              <a:latin typeface="Avenir Next" panose="020B0503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 bwMode="auto">
          <a:xfrm>
            <a:off x="1577007" y="2707697"/>
            <a:ext cx="7534909" cy="144260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222836"/>
                </a:solidFill>
              </a:rPr>
              <a:t>CUM RĂMÂNE CU IERTAREA UNUI AGRESOR?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643085" y="365125"/>
            <a:ext cx="6691086" cy="1325563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222836"/>
                </a:solidFill>
              </a:rPr>
              <a:t>EXEMPLE DE ABUZ ÎN BIBLIE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643085" y="1825625"/>
            <a:ext cx="6691085" cy="4351338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Regele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David </a:t>
            </a: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și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Batșeba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endParaRPr dirty="0"/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(2 Samuel 11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și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12) </a:t>
            </a:r>
            <a:endParaRPr dirty="0"/>
          </a:p>
          <a:p>
            <a:pPr marL="0" indent="0">
              <a:buNone/>
              <a:defRPr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venir Next"/>
            </a:endParaRPr>
          </a:p>
          <a:p>
            <a:pPr marL="0" indent="0">
              <a:buNone/>
              <a:defRPr/>
            </a:pP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Simon </a:t>
            </a: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fariseul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și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Maria </a:t>
            </a:r>
            <a:endParaRPr dirty="0"/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(Luca 7,36-50)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venir Next"/>
            </a:endParaRPr>
          </a:p>
          <a:p>
            <a:pPr marL="0" indent="0">
              <a:buNone/>
              <a:defRPr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enir Next"/>
            </a:endParaRPr>
          </a:p>
          <a:p>
            <a:pPr marL="0" indent="0">
              <a:buNone/>
              <a:defRPr/>
            </a:pP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Fiii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lui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Eli, </a:t>
            </a: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Hofni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și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r>
              <a:rPr lang="en-US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Fineas</a:t>
            </a:r>
            <a:r>
              <a:rPr lang="en-US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endParaRPr dirty="0"/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(1 Samuel 2,22) 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Picture 10" descr="Plant growing in a concrete crack"/>
          <p:cNvPicPr>
            <a:picLocks noChangeAspect="1"/>
          </p:cNvPicPr>
          <p:nvPr/>
        </p:nvPicPr>
        <p:blipFill>
          <a:blip r:embed="rId4"/>
          <a:srcRect l="7207" r="25840" b="-1"/>
          <a:stretch/>
        </p:blipFill>
        <p:spPr bwMode="auto">
          <a:xfrm>
            <a:off x="3639019" y="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0517793" cy="1716504"/>
          </a:xfrm>
          <a:prstGeom prst="rect">
            <a:avLst/>
          </a:prstGeom>
          <a:solidFill>
            <a:srgbClr val="78BC4B"/>
          </a:solidFill>
        </p:spPr>
        <p:txBody>
          <a:bodyPr/>
          <a:lstStyle/>
          <a:p>
            <a:pPr>
              <a:defRPr/>
            </a:pPr>
            <a:r>
              <a:rPr lang="en-US" sz="4400" b="1" dirty="0">
                <a:solidFill>
                  <a:srgbClr val="222836"/>
                </a:solidFill>
                <a:latin typeface="Cambria"/>
              </a:rPr>
              <a:t>   DUMNEZEU </a:t>
            </a:r>
            <a:r>
              <a:rPr lang="en-US" b="1" dirty="0">
                <a:solidFill>
                  <a:srgbClr val="222836"/>
                </a:solidFill>
                <a:latin typeface="Cambria"/>
              </a:rPr>
              <a:t>VINDECĂ</a:t>
            </a:r>
            <a:r>
              <a:rPr lang="en-US" sz="4400" b="1" dirty="0">
                <a:solidFill>
                  <a:srgbClr val="222836"/>
                </a:solidFill>
                <a:latin typeface="Cambria"/>
              </a:rPr>
              <a:t> </a:t>
            </a:r>
            <a:endParaRPr lang="en-US" dirty="0">
              <a:latin typeface="Cambria"/>
            </a:endParaRPr>
          </a:p>
        </p:txBody>
      </p:sp>
      <p:sp>
        <p:nvSpPr>
          <p:cNvPr id="28" name="Content Placeholder 8"/>
          <p:cNvSpPr txBox="1"/>
          <p:nvPr/>
        </p:nvSpPr>
        <p:spPr bwMode="auto">
          <a:xfrm>
            <a:off x="337668" y="1853948"/>
            <a:ext cx="7972142" cy="14186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Ai </a:t>
            </a:r>
            <a:r>
              <a:rPr lang="en-US" sz="4400" b="1" dirty="0" err="1">
                <a:solidFill>
                  <a:schemeClr val="accent6"/>
                </a:solidFill>
                <a:latin typeface="Avenir Next"/>
              </a:rPr>
              <a:t>tenacitatea</a:t>
            </a:r>
            <a:r>
              <a:rPr lang="en-US" sz="4400" b="1" dirty="0">
                <a:solidFill>
                  <a:schemeClr val="accent6"/>
                </a:solidFill>
                <a:latin typeface="Avenir Next"/>
              </a:rPr>
              <a:t> </a:t>
            </a:r>
            <a:r>
              <a:rPr lang="en-US" sz="4400" dirty="0">
                <a:latin typeface="Avenir Next"/>
              </a:rPr>
              <a:t>de a </a:t>
            </a:r>
            <a:r>
              <a:rPr lang="en-US" sz="4400" dirty="0" err="1">
                <a:latin typeface="Avenir Next"/>
              </a:rPr>
              <a:t>te</a:t>
            </a:r>
            <a:r>
              <a:rPr lang="en-US" sz="4400" dirty="0">
                <a:latin typeface="Avenir Next"/>
              </a:rPr>
              <a:t> </a:t>
            </a:r>
            <a:r>
              <a:rPr lang="en-US" sz="4400" dirty="0" err="1">
                <a:latin typeface="Avenir Next"/>
              </a:rPr>
              <a:t>lăsa</a:t>
            </a:r>
            <a:r>
              <a:rPr lang="en-US" sz="4400" dirty="0">
                <a:latin typeface="Avenir Next"/>
              </a:rPr>
              <a:t> </a:t>
            </a:r>
            <a:r>
              <a:rPr lang="en-US" sz="4400" dirty="0" err="1">
                <a:latin typeface="Avenir Next"/>
              </a:rPr>
              <a:t>vindecat</a:t>
            </a:r>
            <a:r>
              <a:rPr lang="en-US" sz="4400" dirty="0">
                <a:latin typeface="Avenir Next"/>
              </a:rPr>
              <a:t> de </a:t>
            </a:r>
            <a:r>
              <a:rPr lang="en-US" sz="4400" dirty="0" err="1">
                <a:latin typeface="Avenir Next"/>
              </a:rPr>
              <a:t>Dumnezeu</a:t>
            </a:r>
            <a:r>
              <a:rPr lang="en-US" sz="4400" dirty="0">
                <a:latin typeface="Avenir Next"/>
              </a:rPr>
              <a:t>.</a:t>
            </a:r>
            <a:r>
              <a:rPr lang="en-US" sz="4400" b="1" dirty="0">
                <a:solidFill>
                  <a:schemeClr val="accent6"/>
                </a:solidFill>
                <a:latin typeface="Avenir Next"/>
              </a:rPr>
              <a:t> </a:t>
            </a:r>
            <a:r>
              <a:rPr lang="en-US" sz="4400" dirty="0">
                <a:latin typeface="Avenir Next"/>
              </a:rPr>
              <a:t>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Picture 10" descr="Plant growing in a concrete crack"/>
          <p:cNvPicPr>
            <a:picLocks noChangeAspect="1"/>
          </p:cNvPicPr>
          <p:nvPr/>
        </p:nvPicPr>
        <p:blipFill>
          <a:blip r:embed="rId3"/>
          <a:srcRect l="7207" r="25840" b="-1"/>
          <a:stretch/>
        </p:blipFill>
        <p:spPr bwMode="auto">
          <a:xfrm>
            <a:off x="3639018" y="0"/>
            <a:ext cx="8552981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0517793" cy="1716504"/>
          </a:xfrm>
          <a:prstGeom prst="rect">
            <a:avLst/>
          </a:prstGeom>
          <a:solidFill>
            <a:srgbClr val="78BC4B"/>
          </a:solidFill>
        </p:spPr>
        <p:txBody>
          <a:bodyPr/>
          <a:lstStyle/>
          <a:p>
            <a:pPr>
              <a:defRPr/>
            </a:pPr>
            <a:r>
              <a:rPr lang="en-US" sz="4400" b="1">
                <a:solidFill>
                  <a:srgbClr val="222836"/>
                </a:solidFill>
                <a:latin typeface="Cambria"/>
              </a:rPr>
              <a:t>   </a:t>
            </a:r>
            <a:r>
              <a:rPr lang="en-US" b="1">
                <a:solidFill>
                  <a:srgbClr val="222836"/>
                </a:solidFill>
                <a:latin typeface="Cambria"/>
              </a:rPr>
              <a:t>DUMNEZEU VINDECĂ</a:t>
            </a:r>
            <a:r>
              <a:rPr lang="en-US" sz="4400" b="1">
                <a:solidFill>
                  <a:srgbClr val="222836"/>
                </a:solidFill>
                <a:latin typeface="Cambria"/>
              </a:rPr>
              <a:t> </a:t>
            </a:r>
            <a:endParaRPr lang="en-US" dirty="0">
              <a:latin typeface="Cambria"/>
            </a:endParaRPr>
          </a:p>
        </p:txBody>
      </p:sp>
      <p:sp>
        <p:nvSpPr>
          <p:cNvPr id="28" name="Content Placeholder 8"/>
          <p:cNvSpPr txBox="1"/>
          <p:nvPr/>
        </p:nvSpPr>
        <p:spPr bwMode="auto">
          <a:xfrm>
            <a:off x="337668" y="1853948"/>
            <a:ext cx="7972142" cy="14186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Și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dacă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suntem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vinovați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?</a:t>
            </a:r>
            <a:r>
              <a:rPr lang="en-US" sz="4400" dirty="0">
                <a:solidFill>
                  <a:schemeClr val="accent6"/>
                </a:solidFill>
                <a:latin typeface="Avenir Next"/>
              </a:rPr>
              <a:t> </a:t>
            </a:r>
            <a:r>
              <a:rPr lang="en-US" sz="4400" dirty="0">
                <a:latin typeface="Avenir Next"/>
              </a:rPr>
              <a:t>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9433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02888" y="365125"/>
            <a:ext cx="8608740" cy="1325563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222836"/>
                </a:solidFill>
              </a:rPr>
              <a:t>ASCULTĂ-L PE PĂSTORUL CEL BUN</a:t>
            </a:r>
            <a:endParaRPr lang="en-US" dirty="0">
              <a:solidFill>
                <a:srgbClr val="222836"/>
              </a:solidFill>
            </a:endParaRPr>
          </a:p>
        </p:txBody>
      </p:sp>
      <p:sp>
        <p:nvSpPr>
          <p:cNvPr id="27" name="Content Placeholder 8"/>
          <p:cNvSpPr txBox="1"/>
          <p:nvPr/>
        </p:nvSpPr>
        <p:spPr bwMode="auto">
          <a:xfrm>
            <a:off x="802887" y="2141536"/>
            <a:ext cx="9063007" cy="45961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„El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Își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paște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turma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un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mieii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brațe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duce la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sânul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Lui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călăuzi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blând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alăptează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." </a:t>
            </a:r>
          </a:p>
          <a:p>
            <a:pPr marL="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Isaia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40,11)</a:t>
            </a:r>
            <a:endParaRPr lang="en-RO" sz="3600" dirty="0">
              <a:effectLst/>
              <a:latin typeface="Avenir Next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  <a:defRPr/>
            </a:pPr>
            <a:endParaRPr lang="en-US" sz="3600" dirty="0">
              <a:latin typeface="Avenir Nex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02888" y="365125"/>
            <a:ext cx="8608740" cy="1325563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222836"/>
                </a:solidFill>
              </a:rPr>
              <a:t>ASCULTĂ-L PE PĂSTORUL CEL BUN</a:t>
            </a:r>
            <a:endParaRPr lang="en-US" dirty="0">
              <a:solidFill>
                <a:srgbClr val="222836"/>
              </a:solidFill>
            </a:endParaRPr>
          </a:p>
        </p:txBody>
      </p:sp>
      <p:sp>
        <p:nvSpPr>
          <p:cNvPr id="27" name="Content Placeholder 8"/>
          <p:cNvSpPr txBox="1"/>
          <p:nvPr/>
        </p:nvSpPr>
        <p:spPr bwMode="auto">
          <a:xfrm>
            <a:off x="802887" y="2141536"/>
            <a:ext cx="9063007" cy="45961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„Eu sunt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Păstorul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bun.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Păstorul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bun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își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viața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oi" </a:t>
            </a:r>
          </a:p>
          <a:p>
            <a:pPr marL="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Ioan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10,11).</a:t>
            </a:r>
            <a:endParaRPr lang="en-RO" sz="3600" dirty="0">
              <a:effectLst/>
              <a:latin typeface="Avenir Next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Picture 19" descr="Person standing close to shorn sheep eating grass in pasture, with palm held to furthest sheep’s mouth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71765"/>
            <a:ext cx="10350500" cy="69066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 bwMode="auto">
          <a:xfrm>
            <a:off x="192505" y="-128336"/>
            <a:ext cx="8737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222836"/>
                </a:solidFill>
              </a:rPr>
              <a:t>TURMA PĂȘUNII LUI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02888" y="365125"/>
            <a:ext cx="8608740" cy="1325563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222836"/>
                </a:solidFill>
              </a:rPr>
              <a:t>ASCULTĂ-L PE PĂSTORUL CEL BUN</a:t>
            </a:r>
            <a:endParaRPr lang="en-US" dirty="0">
              <a:solidFill>
                <a:srgbClr val="222836"/>
              </a:solidFill>
            </a:endParaRPr>
          </a:p>
        </p:txBody>
      </p:sp>
      <p:sp>
        <p:nvSpPr>
          <p:cNvPr id="27" name="Content Placeholder 8"/>
          <p:cNvSpPr txBox="1"/>
          <p:nvPr/>
        </p:nvSpPr>
        <p:spPr bwMode="auto">
          <a:xfrm>
            <a:off x="899138" y="2057149"/>
            <a:ext cx="9063007" cy="45961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„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Căci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Mielul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care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mijlocul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scaunului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domnie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Păstorul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lor,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duce la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izvoarele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apelor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vieții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Dumnezeu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șterge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orice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lacrimă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ochii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lor." 																(</a:t>
            </a:r>
            <a:r>
              <a:rPr lang="en-US" sz="36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Apocalipsa</a:t>
            </a:r>
            <a:r>
              <a:rPr lang="en-US" sz="36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7,17)</a:t>
            </a:r>
            <a:endParaRPr lang="en-RO" sz="3600" dirty="0">
              <a:effectLst/>
              <a:latin typeface="Avenir Next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3274976" y="4050813"/>
            <a:ext cx="39142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 err="1">
                <a:solidFill>
                  <a:srgbClr val="222836"/>
                </a:solidFill>
                <a:latin typeface="Avenir Next"/>
              </a:rPr>
              <a:t>Misiunea</a:t>
            </a:r>
            <a:r>
              <a:rPr lang="en-US" sz="2000" dirty="0">
                <a:solidFill>
                  <a:srgbClr val="222836"/>
                </a:solidFill>
                <a:latin typeface="Avenir Next"/>
              </a:rPr>
              <a:t> </a:t>
            </a:r>
            <a:r>
              <a:rPr lang="en-US" sz="2000" dirty="0" err="1">
                <a:solidFill>
                  <a:srgbClr val="222836"/>
                </a:solidFill>
                <a:latin typeface="Avenir Next"/>
              </a:rPr>
              <a:t>Femeii</a:t>
            </a:r>
            <a:r>
              <a:rPr lang="en-US" sz="2000" dirty="0">
                <a:solidFill>
                  <a:srgbClr val="222836"/>
                </a:solidFill>
                <a:latin typeface="Avenir Next"/>
              </a:rPr>
              <a:t>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 err="1">
                <a:solidFill>
                  <a:srgbClr val="222836"/>
                </a:solidFill>
                <a:latin typeface="Avenir Next"/>
              </a:rPr>
              <a:t>Conferința</a:t>
            </a:r>
            <a:r>
              <a:rPr lang="en-US" sz="2000" dirty="0">
                <a:solidFill>
                  <a:srgbClr val="222836"/>
                </a:solidFill>
                <a:latin typeface="Avenir Next"/>
              </a:rPr>
              <a:t> </a:t>
            </a:r>
            <a:r>
              <a:rPr lang="en-US" sz="2000" dirty="0" err="1">
                <a:solidFill>
                  <a:srgbClr val="222836"/>
                </a:solidFill>
                <a:latin typeface="Avenir Next"/>
              </a:rPr>
              <a:t>Generală</a:t>
            </a:r>
            <a:r>
              <a:rPr lang="en-US" sz="2000" dirty="0">
                <a:solidFill>
                  <a:srgbClr val="222836"/>
                </a:solidFill>
                <a:latin typeface="Avenir Next"/>
              </a:rPr>
              <a:t> a </a:t>
            </a:r>
            <a:r>
              <a:rPr lang="en-US" sz="2000" dirty="0" err="1">
                <a:solidFill>
                  <a:srgbClr val="222836"/>
                </a:solidFill>
                <a:latin typeface="Avenir Next"/>
              </a:rPr>
              <a:t>Adventiștilor</a:t>
            </a:r>
            <a:r>
              <a:rPr lang="en-US" sz="2000" dirty="0">
                <a:solidFill>
                  <a:srgbClr val="222836"/>
                </a:solidFill>
                <a:latin typeface="Avenir Next"/>
              </a:rPr>
              <a:t> de </a:t>
            </a:r>
            <a:r>
              <a:rPr lang="en-US" sz="2000" dirty="0" err="1">
                <a:solidFill>
                  <a:srgbClr val="222836"/>
                </a:solidFill>
                <a:latin typeface="Avenir Next"/>
              </a:rPr>
              <a:t>Ziua</a:t>
            </a:r>
            <a:r>
              <a:rPr lang="en-US" sz="2000" dirty="0">
                <a:solidFill>
                  <a:srgbClr val="222836"/>
                </a:solidFill>
                <a:latin typeface="Avenir Next"/>
              </a:rPr>
              <a:t> a </a:t>
            </a:r>
            <a:r>
              <a:rPr lang="en-US" sz="2000" dirty="0" err="1">
                <a:solidFill>
                  <a:srgbClr val="222836"/>
                </a:solidFill>
                <a:latin typeface="Avenir Next"/>
              </a:rPr>
              <a:t>Șaptea</a:t>
            </a:r>
            <a:endParaRPr dirty="0"/>
          </a:p>
        </p:txBody>
      </p:sp>
      <p:pic>
        <p:nvPicPr>
          <p:cNvPr id="3" name="Picture 2" descr="A picture containing black, darkness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67426" y="3429000"/>
            <a:ext cx="929369" cy="64946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04218" y="1628800"/>
            <a:ext cx="4655781" cy="15519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8737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22836"/>
                </a:solidFill>
                <a:ea typeface="Calibri"/>
                <a:cs typeface="Calibri"/>
              </a:rPr>
              <a:t>ABUZ ÎN BISERICA NOASTRĂ? </a:t>
            </a:r>
            <a:endParaRPr lang="en-US" sz="8800" b="1" dirty="0">
              <a:solidFill>
                <a:srgbClr val="22283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8737600" cy="4351338"/>
          </a:xfrm>
        </p:spPr>
        <p:txBody>
          <a:bodyPr anchor="ctr"/>
          <a:lstStyle/>
          <a:p>
            <a:pPr marL="0" marR="0" indent="457200"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Oriunde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adună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omenirea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căzută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acolo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problemele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omenirii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căzute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ea typeface="Calibri"/>
                <a:cs typeface="Calibri"/>
              </a:rPr>
              <a:t> </a:t>
            </a:r>
            <a:endParaRPr sz="3600" dirty="0">
              <a:latin typeface="Avenir Next" panose="020B0503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enir Next"/>
              <a:ea typeface="Calibri"/>
              <a:cs typeface="Times New Roman"/>
            </a:endParaRPr>
          </a:p>
          <a:p>
            <a:pPr indent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Biserica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ținta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PREFERATĂ 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diavolului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lovi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RO" sz="3600" dirty="0">
              <a:effectLst/>
              <a:latin typeface="Avenir Next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red text&#10;&#10;Description automatically generated with low confidence"/>
          <p:cNvPicPr>
            <a:picLocks noGrp="1" noChangeAspect="1"/>
          </p:cNvPicPr>
          <p:nvPr>
            <p:ph idx="1"/>
          </p:nvPr>
        </p:nvPicPr>
        <p:blipFill>
          <a:blip r:embed="rId4"/>
          <a:stretch/>
        </p:blipFill>
        <p:spPr bwMode="auto">
          <a:xfrm>
            <a:off x="838200" y="2545027"/>
            <a:ext cx="8737600" cy="29125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175000" y="365125"/>
            <a:ext cx="6426200" cy="13255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222836"/>
                </a:solidFill>
              </a:rPr>
              <a:t>ȚINTE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175000" y="1825625"/>
            <a:ext cx="6426200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recunoaștem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că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există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</a:t>
            </a:r>
            <a:endParaRPr lang="en-RO" sz="3600" dirty="0">
              <a:effectLst/>
              <a:latin typeface="Avenir Next" panose="020B0503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înțelegem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această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problemă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mai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bine </a:t>
            </a:r>
            <a:endParaRPr lang="en-RO" sz="3600" dirty="0">
              <a:effectLst/>
              <a:latin typeface="Avenir Next" panose="020B0503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Să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răspundem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mai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eficient</a:t>
            </a:r>
            <a:r>
              <a:rPr lang="en-US" sz="3600" dirty="0">
                <a:solidFill>
                  <a:srgbClr val="000000"/>
                </a:solidFill>
                <a:effectLst/>
                <a:latin typeface="Avenir Next" panose="020B0503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en-RO" sz="3600" dirty="0">
              <a:effectLst/>
              <a:latin typeface="Avenir Next" panose="020B0503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188661"/>
            <a:ext cx="8788400" cy="1325563"/>
          </a:xfrm>
        </p:spPr>
        <p:txBody>
          <a:bodyPr/>
          <a:lstStyle/>
          <a:p>
            <a:pPr>
              <a:defRPr/>
            </a:pPr>
            <a:r>
              <a:rPr lang="en-US" sz="4400" b="1" dirty="0">
                <a:solidFill>
                  <a:srgbClr val="222836"/>
                </a:solidFill>
                <a:ea typeface="Calibri"/>
                <a:cs typeface="Calibri"/>
              </a:rPr>
              <a:t>ABUZUL</a:t>
            </a:r>
            <a:endParaRPr lang="en-US" dirty="0">
              <a:solidFill>
                <a:srgbClr val="22283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8788400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Avenir Next" panose="020B0503020202020204" pitchFamily="34" charset="0"/>
              </a:rPr>
              <a:t>Abuzurile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sexuale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în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copilărie</a:t>
            </a:r>
            <a:r>
              <a:rPr lang="en-US" sz="3600" dirty="0">
                <a:latin typeface="Avenir Next" panose="020B0503020202020204" pitchFamily="34" charset="0"/>
              </a:rPr>
              <a:t> sunt </a:t>
            </a:r>
            <a:r>
              <a:rPr lang="en-US" sz="3600" dirty="0" err="1">
                <a:latin typeface="Avenir Next" panose="020B0503020202020204" pitchFamily="34" charset="0"/>
              </a:rPr>
              <a:t>comise</a:t>
            </a:r>
            <a:r>
              <a:rPr lang="en-US" sz="3600" dirty="0">
                <a:latin typeface="Avenir Next" panose="020B0503020202020204" pitchFamily="34" charset="0"/>
              </a:rPr>
              <a:t> de </a:t>
            </a:r>
            <a:r>
              <a:rPr lang="en-US" sz="3600" dirty="0" err="1">
                <a:latin typeface="Avenir Next" panose="020B0503020202020204" pitchFamily="34" charset="0"/>
              </a:rPr>
              <a:t>cineva</a:t>
            </a:r>
            <a:r>
              <a:rPr lang="en-US" sz="3600" dirty="0">
                <a:latin typeface="Avenir Next" panose="020B0503020202020204" pitchFamily="34" charset="0"/>
              </a:rPr>
              <a:t> pe care </a:t>
            </a:r>
            <a:r>
              <a:rPr lang="en-US" sz="3600" dirty="0" err="1">
                <a:latin typeface="Avenir Next" panose="020B0503020202020204" pitchFamily="34" charset="0"/>
              </a:rPr>
              <a:t>copilul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și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familia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b="1" dirty="0" err="1">
                <a:latin typeface="Avenir Next" panose="020B0503020202020204" pitchFamily="34" charset="0"/>
              </a:rPr>
              <a:t>îl</a:t>
            </a:r>
            <a:r>
              <a:rPr lang="en-US" sz="3600" b="1" dirty="0">
                <a:latin typeface="Avenir Next" panose="020B0503020202020204" pitchFamily="34" charset="0"/>
              </a:rPr>
              <a:t> </a:t>
            </a:r>
            <a:r>
              <a:rPr lang="en-US" sz="3600" b="1" dirty="0" err="1">
                <a:latin typeface="Avenir Next" panose="020B0503020202020204" pitchFamily="34" charset="0"/>
              </a:rPr>
              <a:t>cunosc</a:t>
            </a:r>
            <a:r>
              <a:rPr lang="en-US" sz="3600" b="1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și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în</a:t>
            </a:r>
            <a:r>
              <a:rPr lang="en-US" sz="3600" dirty="0">
                <a:latin typeface="Avenir Next" panose="020B0503020202020204" pitchFamily="34" charset="0"/>
              </a:rPr>
              <a:t> care </a:t>
            </a:r>
            <a:r>
              <a:rPr lang="en-US" sz="3600" b="1" dirty="0">
                <a:latin typeface="Avenir Next" panose="020B0503020202020204" pitchFamily="34" charset="0"/>
              </a:rPr>
              <a:t>au </a:t>
            </a:r>
            <a:r>
              <a:rPr lang="en-US" sz="3600" b="1" dirty="0" err="1">
                <a:latin typeface="Avenir Next" panose="020B0503020202020204" pitchFamily="34" charset="0"/>
              </a:rPr>
              <a:t>încredere</a:t>
            </a:r>
            <a:r>
              <a:rPr lang="en-US" sz="3600" dirty="0">
                <a:latin typeface="Avenir Next" panose="020B0503020202020204" pitchFamily="34" charset="0"/>
              </a:rPr>
              <a:t>. </a:t>
            </a:r>
            <a:endParaRPr lang="en-RO" sz="3600" dirty="0">
              <a:latin typeface="Avenir Next" panose="020B0503020202020204" pitchFamily="34" charset="0"/>
            </a:endParaRPr>
          </a:p>
          <a:p>
            <a:pPr marL="0" indent="0">
              <a:buNone/>
              <a:defRPr/>
            </a:pPr>
            <a:endParaRPr lang="en-US" sz="3600" dirty="0">
              <a:latin typeface="Avenir Next"/>
              <a:cs typeface="Calibri"/>
            </a:endParaRPr>
          </a:p>
          <a:p>
            <a:pPr marL="0" indent="0">
              <a:buNone/>
              <a:defRPr/>
            </a:pP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  <a:cs typeface="Calibri"/>
              </a:rPr>
              <a:t>În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  <a:cs typeface="Calibri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Avenir Next"/>
                <a:cs typeface="Calibri"/>
              </a:rPr>
              <a:t>familie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  <a:cs typeface="Calibri"/>
              </a:rPr>
              <a:t>…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  <a:cs typeface="Calibri"/>
              </a:rPr>
              <a:t>în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  <a:cs typeface="Calibri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Avenir Next"/>
                <a:cs typeface="Calibri"/>
              </a:rPr>
              <a:t>biserică</a:t>
            </a:r>
            <a:r>
              <a:rPr lang="en-US" sz="3600" b="1" dirty="0">
                <a:solidFill>
                  <a:schemeClr val="accent6"/>
                </a:solidFill>
                <a:latin typeface="Avenir Next"/>
                <a:cs typeface="Calibri"/>
              </a:rPr>
              <a:t> </a:t>
            </a:r>
            <a:endParaRPr lang="en-US" sz="4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6236" y="-13931"/>
            <a:ext cx="7899400" cy="1786708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9000">
                <a:schemeClr val="accent6">
                  <a:lumMod val="95000"/>
                  <a:lumOff val="5000"/>
                </a:schemeClr>
              </a:gs>
              <a:gs pos="100000">
                <a:schemeClr val="accent6"/>
              </a:gs>
            </a:gsLst>
            <a:path path="circle"/>
          </a:gradFill>
        </p:spPr>
        <p:txBody>
          <a:bodyPr/>
          <a:lstStyle/>
          <a:p>
            <a:pPr>
              <a:defRPr/>
            </a:pPr>
            <a:r>
              <a:rPr lang="en-US" b="1" dirty="0"/>
              <a:t>	</a:t>
            </a:r>
            <a:r>
              <a:rPr lang="en-US" b="1" dirty="0">
                <a:solidFill>
                  <a:srgbClr val="222836"/>
                </a:solidFill>
              </a:rPr>
              <a:t>EXEMPLE DE CAZURI</a:t>
            </a:r>
            <a:endParaRPr dirty="0"/>
          </a:p>
        </p:txBody>
      </p:sp>
      <p:sp>
        <p:nvSpPr>
          <p:cNvPr id="20" name="TextBox 19"/>
          <p:cNvSpPr txBox="1"/>
          <p:nvPr/>
        </p:nvSpPr>
        <p:spPr bwMode="auto">
          <a:xfrm>
            <a:off x="1609341" y="2167495"/>
            <a:ext cx="2647024" cy="48013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/>
              <a:t> 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Sarah</a:t>
            </a:r>
            <a:endParaRPr/>
          </a:p>
          <a:p>
            <a:pPr>
              <a:defRPr/>
            </a:pPr>
            <a:endParaRPr lang="en-US" sz="3600" b="1">
              <a:solidFill>
                <a:schemeClr val="tx1">
                  <a:lumMod val="75000"/>
                  <a:lumOff val="25000"/>
                </a:schemeClr>
              </a:solidFill>
              <a:latin typeface="Avenir Next"/>
            </a:endParaRPr>
          </a:p>
          <a:p>
            <a:pPr>
              <a:defRPr/>
            </a:pP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Danielle</a:t>
            </a:r>
            <a:endParaRPr/>
          </a:p>
          <a:p>
            <a:pPr>
              <a:defRPr/>
            </a:pPr>
            <a:endParaRPr lang="en-US" sz="3600" b="1">
              <a:solidFill>
                <a:schemeClr val="tx1">
                  <a:lumMod val="75000"/>
                  <a:lumOff val="25000"/>
                </a:schemeClr>
              </a:solidFill>
              <a:latin typeface="Avenir Next"/>
            </a:endParaRPr>
          </a:p>
          <a:p>
            <a:pPr>
              <a:defRPr/>
            </a:pP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Matt</a:t>
            </a:r>
            <a:endParaRPr/>
          </a:p>
          <a:p>
            <a:pPr>
              <a:defRPr/>
            </a:pPr>
            <a:endParaRPr lang="en-US" sz="3600" b="1">
              <a:solidFill>
                <a:schemeClr val="tx1">
                  <a:lumMod val="75000"/>
                  <a:lumOff val="25000"/>
                </a:schemeClr>
              </a:solidFill>
              <a:latin typeface="Avenir Next"/>
            </a:endParaRPr>
          </a:p>
          <a:p>
            <a:pPr>
              <a:defRPr/>
            </a:pP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David</a:t>
            </a:r>
            <a:endParaRPr/>
          </a:p>
          <a:p>
            <a:pPr>
              <a:defRPr/>
            </a:pPr>
            <a:endParaRPr lang="en-US" sz="3600" b="1">
              <a:latin typeface="Avenir Nex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4772488" y="2470107"/>
            <a:ext cx="26470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Amanda</a:t>
            </a:r>
            <a:endParaRPr/>
          </a:p>
          <a:p>
            <a:pPr>
              <a:defRPr/>
            </a:pPr>
            <a:endParaRPr lang="en-US" sz="3600" b="1">
              <a:solidFill>
                <a:schemeClr val="tx1">
                  <a:lumMod val="75000"/>
                  <a:lumOff val="25000"/>
                </a:schemeClr>
              </a:solidFill>
              <a:latin typeface="Avenir Next"/>
            </a:endParaRPr>
          </a:p>
          <a:p>
            <a:pPr>
              <a:defRPr/>
            </a:pP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Brenda</a:t>
            </a:r>
            <a:endParaRPr/>
          </a:p>
          <a:p>
            <a:pPr>
              <a:defRPr/>
            </a:pPr>
            <a:endParaRPr lang="en-US" sz="3600" b="1">
              <a:solidFill>
                <a:schemeClr val="tx1">
                  <a:lumMod val="75000"/>
                  <a:lumOff val="25000"/>
                </a:schemeClr>
              </a:solidFill>
              <a:latin typeface="Avenir Next"/>
            </a:endParaRPr>
          </a:p>
          <a:p>
            <a:pPr>
              <a:defRPr/>
            </a:pP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"/>
              </a:rPr>
              <a:t>Susan</a:t>
            </a:r>
            <a:endParaRPr/>
          </a:p>
          <a:p>
            <a:pPr>
              <a:defRPr/>
            </a:pPr>
            <a:endParaRPr lang="en-US"/>
          </a:p>
        </p:txBody>
      </p:sp>
      <p:pic>
        <p:nvPicPr>
          <p:cNvPr id="25" name="Picture 24" descr="Teenager with curly hair"/>
          <p:cNvPicPr>
            <a:picLocks noChangeAspect="1"/>
          </p:cNvPicPr>
          <p:nvPr/>
        </p:nvPicPr>
        <p:blipFill>
          <a:blip r:embed="rId4"/>
          <a:srcRect l="20594" t="7425" r="32824" b="31988"/>
          <a:stretch/>
        </p:blipFill>
        <p:spPr bwMode="auto">
          <a:xfrm>
            <a:off x="7908461" y="1363586"/>
            <a:ext cx="2552303" cy="2213042"/>
          </a:xfrm>
          <a:prstGeom prst="rect">
            <a:avLst/>
          </a:prstGeom>
        </p:spPr>
      </p:pic>
      <p:pic>
        <p:nvPicPr>
          <p:cNvPr id="26" name="Picture 25" descr="Child covering face"/>
          <p:cNvPicPr>
            <a:picLocks noChangeAspect="1"/>
          </p:cNvPicPr>
          <p:nvPr/>
        </p:nvPicPr>
        <p:blipFill>
          <a:blip r:embed="rId5"/>
          <a:srcRect l="30719" t="14461" r="29085" b="31373"/>
          <a:stretch/>
        </p:blipFill>
        <p:spPr bwMode="auto">
          <a:xfrm>
            <a:off x="7924732" y="3429000"/>
            <a:ext cx="2536032" cy="2278305"/>
          </a:xfrm>
          <a:prstGeom prst="rect">
            <a:avLst/>
          </a:prstGeom>
        </p:spPr>
      </p:pic>
      <p:pic>
        <p:nvPicPr>
          <p:cNvPr id="27" name="Picture 26" descr="Person in distress"/>
          <p:cNvPicPr>
            <a:picLocks noChangeAspect="1"/>
          </p:cNvPicPr>
          <p:nvPr/>
        </p:nvPicPr>
        <p:blipFill>
          <a:blip r:embed="rId6"/>
          <a:srcRect t="13508" r="48366" b="38126"/>
          <a:stretch/>
        </p:blipFill>
        <p:spPr bwMode="auto">
          <a:xfrm>
            <a:off x="7908461" y="0"/>
            <a:ext cx="2543242" cy="1786708"/>
          </a:xfrm>
          <a:prstGeom prst="rect">
            <a:avLst/>
          </a:prstGeom>
        </p:spPr>
      </p:pic>
      <p:pic>
        <p:nvPicPr>
          <p:cNvPr id="30" name="Content Placeholder 6" descr="Young woman cryi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935636" y="5167312"/>
            <a:ext cx="2536032" cy="16906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172620"/>
            <a:ext cx="8788400" cy="1325563"/>
          </a:xfrm>
        </p:spPr>
        <p:txBody>
          <a:bodyPr/>
          <a:lstStyle/>
          <a:p>
            <a:pPr>
              <a:defRPr/>
            </a:pPr>
            <a:r>
              <a:rPr lang="en-US" sz="4400" b="1" dirty="0">
                <a:solidFill>
                  <a:srgbClr val="222836"/>
                </a:solidFill>
                <a:ea typeface="Calibri"/>
                <a:cs typeface="Calibri"/>
              </a:rPr>
              <a:t>ABUZUL</a:t>
            </a:r>
            <a:endParaRPr lang="en-US" dirty="0">
              <a:solidFill>
                <a:srgbClr val="22283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8788400" cy="4351338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endParaRPr lang="en-US" sz="3600" b="1" dirty="0">
              <a:solidFill>
                <a:schemeClr val="accent6"/>
              </a:solidFill>
              <a:latin typeface="Avenir Next"/>
            </a:endParaRPr>
          </a:p>
          <a:p>
            <a:pPr marL="0" indent="0">
              <a:buNone/>
              <a:defRPr/>
            </a:pPr>
            <a:r>
              <a:rPr lang="en-US" sz="3600" dirty="0" err="1">
                <a:latin typeface="Avenir Next" panose="020B0503020202020204" pitchFamily="34" charset="0"/>
              </a:rPr>
              <a:t>Abuzul</a:t>
            </a:r>
            <a:r>
              <a:rPr lang="en-US" sz="3600" dirty="0">
                <a:latin typeface="Avenir Next" panose="020B0503020202020204" pitchFamily="34" charset="0"/>
              </a:rPr>
              <a:t> are loc </a:t>
            </a:r>
            <a:r>
              <a:rPr lang="en-US" sz="3600" dirty="0" err="1">
                <a:latin typeface="Avenir Next" panose="020B0503020202020204" pitchFamily="34" charset="0"/>
              </a:rPr>
              <a:t>atunci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când</a:t>
            </a:r>
            <a:r>
              <a:rPr lang="en-US" sz="3600" dirty="0">
                <a:latin typeface="Avenir Next" panose="020B0503020202020204" pitchFamily="34" charset="0"/>
              </a:rPr>
              <a:t> o </a:t>
            </a:r>
            <a:r>
              <a:rPr lang="en-US" sz="3600" dirty="0" err="1">
                <a:latin typeface="Avenir Next" panose="020B0503020202020204" pitchFamily="34" charset="0"/>
              </a:rPr>
              <a:t>persoană</a:t>
            </a:r>
            <a:r>
              <a:rPr lang="en-US" sz="3600" dirty="0">
                <a:latin typeface="Avenir Next" panose="020B0503020202020204" pitchFamily="34" charset="0"/>
              </a:rPr>
              <a:t> se </a:t>
            </a:r>
            <a:r>
              <a:rPr lang="en-US" sz="3600" dirty="0" err="1">
                <a:latin typeface="Avenir Next" panose="020B0503020202020204" pitchFamily="34" charset="0"/>
              </a:rPr>
              <a:t>folosește</a:t>
            </a:r>
            <a:r>
              <a:rPr lang="en-US" sz="3600" dirty="0">
                <a:latin typeface="Avenir Next" panose="020B0503020202020204" pitchFamily="34" charset="0"/>
              </a:rPr>
              <a:t> de </a:t>
            </a:r>
            <a:r>
              <a:rPr lang="en-US" sz="3600" b="1" dirty="0" err="1">
                <a:latin typeface="Avenir Next" panose="020B0503020202020204" pitchFamily="34" charset="0"/>
              </a:rPr>
              <a:t>putere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sau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b="1" dirty="0" err="1">
                <a:latin typeface="Avenir Next" panose="020B0503020202020204" pitchFamily="34" charset="0"/>
              </a:rPr>
              <a:t>influență</a:t>
            </a:r>
            <a:r>
              <a:rPr lang="en-US" sz="3600" b="1" dirty="0">
                <a:latin typeface="Avenir Next" panose="020B0503020202020204" pitchFamily="34" charset="0"/>
              </a:rPr>
              <a:t> </a:t>
            </a:r>
            <a:r>
              <a:rPr lang="en-US" sz="3600" dirty="0">
                <a:latin typeface="Avenir Next" panose="020B0503020202020204" pitchFamily="34" charset="0"/>
              </a:rPr>
              <a:t> </a:t>
            </a:r>
            <a:r>
              <a:rPr lang="en-US" sz="3600" dirty="0" err="1">
                <a:latin typeface="Avenir Next" panose="020B0503020202020204" pitchFamily="34" charset="0"/>
              </a:rPr>
              <a:t>pentru</a:t>
            </a:r>
            <a:r>
              <a:rPr lang="en-US" sz="3600" dirty="0">
                <a:latin typeface="Avenir Next" panose="020B0503020202020204" pitchFamily="34" charset="0"/>
              </a:rPr>
              <a:t> a </a:t>
            </a:r>
            <a:r>
              <a:rPr lang="en-US" sz="3600" dirty="0" err="1">
                <a:latin typeface="Avenir Next" panose="020B0503020202020204" pitchFamily="34" charset="0"/>
              </a:rPr>
              <a:t>profita</a:t>
            </a:r>
            <a:r>
              <a:rPr lang="en-US" sz="3600" dirty="0">
                <a:latin typeface="Avenir Next" panose="020B0503020202020204" pitchFamily="34" charset="0"/>
              </a:rPr>
              <a:t> de o</a:t>
            </a:r>
            <a:r>
              <a:rPr lang="en-US" sz="3600" b="1" dirty="0">
                <a:solidFill>
                  <a:schemeClr val="accent6"/>
                </a:solidFill>
                <a:latin typeface="Avenir Next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Avenir Next"/>
              </a:rPr>
              <a:t>persoană</a:t>
            </a:r>
            <a:r>
              <a:rPr lang="en-US" sz="3600" b="1" dirty="0">
                <a:solidFill>
                  <a:schemeClr val="accent6"/>
                </a:solidFill>
                <a:latin typeface="Avenir Next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Avenir Next"/>
              </a:rPr>
              <a:t>vulnerabilă</a:t>
            </a:r>
            <a:r>
              <a:rPr lang="en-US" sz="3600" b="1" dirty="0">
                <a:solidFill>
                  <a:schemeClr val="accent6"/>
                </a:solidFill>
                <a:latin typeface="Avenir Next"/>
              </a:rPr>
              <a:t>.</a:t>
            </a:r>
            <a:endParaRPr lang="en-US" sz="3600" b="1" dirty="0">
              <a:solidFill>
                <a:schemeClr val="accent6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 bwMode="auto">
          <a:xfrm>
            <a:off x="839417" y="2488882"/>
            <a:ext cx="8856984" cy="940118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sz="4400" b="1" dirty="0">
                <a:solidFill>
                  <a:srgbClr val="222836"/>
                </a:solidFill>
              </a:rPr>
              <a:t>PLANUL DE SIGURANȚĂ ȘI ACȚIUNE </a:t>
            </a:r>
            <a:endParaRPr dirty="0"/>
          </a:p>
        </p:txBody>
      </p:sp>
      <p:pic>
        <p:nvPicPr>
          <p:cNvPr id="26" name="Graphic 25" descr="Meeting with solid fill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42289" y="3139972"/>
            <a:ext cx="2318084" cy="23180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/>
        <a:ea typeface="Arial"/>
        <a:cs typeface="Arial"/>
      </a:majorFont>
      <a:minorFont>
        <a:latin typeface="Cambria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{813AF159-7AC1-D946-B4B1-A777DCC32F38}tf10001070</Template>
  <TotalTime>228</TotalTime>
  <Words>4572</Words>
  <Application>Microsoft Macintosh PowerPoint</Application>
  <DocSecurity>0</DocSecurity>
  <PresentationFormat>Widescreen</PresentationFormat>
  <Paragraphs>211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Avenir Next</vt:lpstr>
      <vt:lpstr>Bradley Hand ITC</vt:lpstr>
      <vt:lpstr>Calibri</vt:lpstr>
      <vt:lpstr>Cambria</vt:lpstr>
      <vt:lpstr>Stencil</vt:lpstr>
      <vt:lpstr>Symbol</vt:lpstr>
      <vt:lpstr>Office Theme</vt:lpstr>
      <vt:lpstr>LUPI</vt:lpstr>
      <vt:lpstr>TURMA PĂȘUNII LUI</vt:lpstr>
      <vt:lpstr>ABUZ ÎN BISERICA NOASTRĂ? </vt:lpstr>
      <vt:lpstr>PowerPoint Presentation</vt:lpstr>
      <vt:lpstr>ȚINTE</vt:lpstr>
      <vt:lpstr>ABUZUL</vt:lpstr>
      <vt:lpstr> EXEMPLE DE CAZURI</vt:lpstr>
      <vt:lpstr>ABUZUL</vt:lpstr>
      <vt:lpstr>PLANUL DE SIGURANȚĂ ȘI ACȚIUNE </vt:lpstr>
      <vt:lpstr>FIȚI ATENȚI</vt:lpstr>
      <vt:lpstr>VEȘTI BUNE! </vt:lpstr>
      <vt:lpstr>RĂSPUNSUL CONTEAZĂ! </vt:lpstr>
      <vt:lpstr>ASCULTĂ-ȚI INIMA!</vt:lpstr>
      <vt:lpstr>CUM RĂMÂNE CU IERTAREA UNUI AGRESOR?</vt:lpstr>
      <vt:lpstr>EXEMPLE DE ABUZ ÎN BIBLIE</vt:lpstr>
      <vt:lpstr>   DUMNEZEU VINDECĂ </vt:lpstr>
      <vt:lpstr>   DUMNEZEU VINDECĂ </vt:lpstr>
      <vt:lpstr>ASCULTĂ-L PE PĂSTORUL CEL BUN</vt:lpstr>
      <vt:lpstr>ASCULTĂ-L PE PĂSTORUL CEL BUN</vt:lpstr>
      <vt:lpstr>ASCULTĂ-L PE PĂSTORUL CEL BUN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WOLVES</dc:title>
  <dc:subject/>
  <dc:creator>Itin, Nilde</dc:creator>
  <cp:keywords/>
  <dc:description/>
  <cp:lastModifiedBy>Lylyana Radu</cp:lastModifiedBy>
  <cp:revision>35</cp:revision>
  <dcterms:created xsi:type="dcterms:W3CDTF">2023-04-13T13:02:25Z</dcterms:created>
  <dcterms:modified xsi:type="dcterms:W3CDTF">2023-10-08T16:56:20Z</dcterms:modified>
  <cp:category/>
  <dc:identifier/>
  <cp:contentStatus/>
  <dc:language/>
  <cp:version/>
</cp:coreProperties>
</file>