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2" r:id="rId4"/>
    <p:sldId id="273" r:id="rId5"/>
    <p:sldId id="274" r:id="rId6"/>
    <p:sldId id="261" r:id="rId7"/>
    <p:sldId id="262" r:id="rId8"/>
    <p:sldId id="264" r:id="rId9"/>
    <p:sldId id="292" r:id="rId10"/>
    <p:sldId id="295" r:id="rId11"/>
    <p:sldId id="294" r:id="rId12"/>
    <p:sldId id="275" r:id="rId13"/>
    <p:sldId id="276" r:id="rId14"/>
    <p:sldId id="277" r:id="rId15"/>
    <p:sldId id="282" r:id="rId16"/>
    <p:sldId id="278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1pPr>
    <a:lvl2pPr marL="0" marR="0" indent="45720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2pPr>
    <a:lvl3pPr marL="0" marR="0" indent="91440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3pPr>
    <a:lvl4pPr marL="0" marR="0" indent="137160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4pPr>
    <a:lvl5pPr marL="0" marR="0" indent="182880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5pPr>
    <a:lvl6pPr marL="0" marR="0" indent="228600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6pPr>
    <a:lvl7pPr marL="0" marR="0" indent="274320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7pPr>
    <a:lvl8pPr marL="0" marR="0" indent="320040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8pPr>
    <a:lvl9pPr marL="0" marR="0" indent="3657600" algn="ctr" defTabSz="58420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sz="2600" b="0" i="0" u="none" strike="noStrike" cap="none" spc="77">
        <a:ln>
          <a:noFill/>
        </a:ln>
        <a:solidFill>
          <a:schemeClr val="accent1"/>
        </a:solidFill>
        <a:latin typeface="Founders Grotesk Text Regular"/>
        <a:ea typeface="Founders Grotesk Text Regular"/>
        <a:cs typeface="Founders Grotesk Tex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506" autoAdjust="0"/>
  </p:normalViewPr>
  <p:slideViewPr>
    <p:cSldViewPr>
      <p:cViewPr varScale="1">
        <p:scale>
          <a:sx n="37" d="100"/>
          <a:sy n="37" d="100"/>
        </p:scale>
        <p:origin x="1015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8419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o-RO" dirty="0"/>
              <a:t>Această prezentare este creată ca un instrument ajutător pentru orice instructor al Școlii de Sabat, care dorește să aibă o discuție eficientă cu grupul său, în timpul programului Școlii de Sabat. Mențiuni: </a:t>
            </a:r>
          </a:p>
          <a:p>
            <a:pPr marL="392490" indent="-392490">
              <a:buSzPct val="100000"/>
              <a:buAutoNum type="arabicPeriod"/>
            </a:pPr>
            <a:r>
              <a:rPr lang="ro-RO" dirty="0"/>
              <a:t>Dacă aveți propriul plan de discuții sau un alt instrument mai bun decât acesta, puteți să ignorați această prezentare. </a:t>
            </a:r>
          </a:p>
          <a:p>
            <a:pPr marL="392490" indent="-392490">
              <a:buSzPct val="100000"/>
              <a:buAutoNum type="arabicPeriod"/>
            </a:pPr>
            <a:r>
              <a:rPr lang="ro-RO" dirty="0"/>
              <a:t>Dacă îl vei folosi pe acesta și îl vei proiecta pe un ecran, nu uita să apeși pe butonul „Play” sau să folosești modul de prezentare, pentru a face animațiile disponibile</a:t>
            </a:r>
          </a:p>
          <a:p>
            <a:pPr marL="392490" indent="-392490">
              <a:buSzPct val="100000"/>
              <a:buAutoNum type="arabicPeriod"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717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endParaRPr lang="ro-RO" sz="2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r>
              <a:rPr lang="ro-RO" dirty="0"/>
              <a:t>În</a:t>
            </a:r>
            <a:r>
              <a:rPr lang="ro-RO" baseline="0" dirty="0"/>
              <a:t> ultimele 5 minute, încercați să discutați cu membrii grupei diferite modalități de a împărtăși Evanghelia cu prietenii, vecinii, etc. Lăsați membrii să facă propuneri de inițiative misionare. Dacă nu fac propuneri, fiți pregătiți să sugerați câteva idei (vedeți următoarele două diapozitive).  </a:t>
            </a:r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32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o-RO" dirty="0"/>
              <a:t>Ca instructor</a:t>
            </a:r>
            <a:r>
              <a:rPr lang="ro-RO" baseline="0" dirty="0"/>
              <a:t> al grupei Școlii de Sabat, nu uitați să adresați fiecăruia un călduros „Bun venit”, inclusiv oaspeților (sau în mod deosebit lor): Și… zâmbiți!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90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o-RO" dirty="0"/>
              <a:t>Invitați-i și încurajați-i pe membrii grupei dv. să împărtășească ceva din viața lor, din ultima săptămână! Experiențe sau evenimente pozitive ar putea încuraja pe cineva sau pe toată lumea. Experiențe sau evenimente negative ne-ar putea determina pe toți să ne rugăm.</a:t>
            </a:r>
          </a:p>
          <a:p>
            <a:r>
              <a:rPr lang="ro-RO" dirty="0"/>
              <a:t>(5-7 min.)</a:t>
            </a:r>
          </a:p>
        </p:txBody>
      </p:sp>
    </p:spTree>
    <p:extLst>
      <p:ext uri="{BB962C8B-B14F-4D97-AF65-F5344CB8AC3E}">
        <p14:creationId xmlns:p14="http://schemas.microsoft.com/office/powerpoint/2010/main" val="167193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o-RO" dirty="0"/>
              <a:t>Dacă</a:t>
            </a:r>
            <a:r>
              <a:rPr lang="ro-RO" baseline="0" dirty="0"/>
              <a:t> grupa dv, are o listă de rugăciune, amintiți-le tuturor numele și problemele de pe listă</a:t>
            </a:r>
            <a:r>
              <a:rPr lang="en-GB" dirty="0"/>
              <a:t>. </a:t>
            </a:r>
            <a:r>
              <a:rPr lang="ro-RO" dirty="0"/>
              <a:t>Dacă nu</a:t>
            </a:r>
            <a:r>
              <a:rPr lang="ro-RO" baseline="0" dirty="0"/>
              <a:t> aveți o astfel de listă, poate veți propune grupei să facă una. Sau împărtășiți un nume din lista dv. personală de rugăciune și rugați pe cineva din grupă să </a:t>
            </a:r>
            <a:r>
              <a:rPr lang="ro-RO" dirty="0"/>
              <a:t>se roage</a:t>
            </a:r>
            <a:r>
              <a:rPr lang="ro-RO" baseline="0" dirty="0"/>
              <a:t> pentru acea persoană!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8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o-RO" dirty="0"/>
              <a:t>Acum este timpul</a:t>
            </a:r>
            <a:r>
              <a:rPr lang="ro-RO" baseline="0" dirty="0"/>
              <a:t> să discutăm ideile principale ale lecției săptămânale. </a:t>
            </a:r>
            <a:r>
              <a:rPr lang="en-GB" dirty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r>
              <a:rPr lang="ro-RO" dirty="0"/>
              <a:t>În</a:t>
            </a:r>
            <a:r>
              <a:rPr lang="ro-RO" baseline="0" dirty="0"/>
              <a:t> timpul discuției, luați-vă timp și pentru APLICAȚIE, nu doar pentru EXPLICAȚIE. Încercați să le echilibrați pe ambele! </a:t>
            </a:r>
            <a:endParaRPr lang="en-GB" dirty="0"/>
          </a:p>
          <a:p>
            <a:r>
              <a:rPr lang="en-GB" dirty="0"/>
              <a:t>*</a:t>
            </a:r>
            <a:r>
              <a:rPr lang="ro-RO" dirty="0"/>
              <a:t>Observați,</a:t>
            </a:r>
            <a:r>
              <a:rPr lang="ro-RO" baseline="0" dirty="0"/>
              <a:t> vă rog, că întrebarea de la  EXPLICAȚIE, la fiecare diapozitiv cu întrebări, va fi afișată automat (în modul de prezentare), dar pentru a prezenta întrebarea din APLICAȚIE, trebuie să faceți „click” (după care întrebarea de la EXPLICAȚIE se va estompa și va fi prezentată întrebarea de la aplicație). Motivul este pentru a le oferi timp membrilor ca să discute întrebările explicative și apoi să se concentreze doar asupra întrebării aplicative.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4566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537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8767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13" name="Autor și dată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2800" b="1" cap="all" spc="168">
                <a:solidFill>
                  <a:schemeClr val="accent4"/>
                </a:solidFill>
                <a:latin typeface="Founders Grotesk Cond Bold"/>
                <a:ea typeface="Founders Grotesk Cond Bold"/>
                <a:cs typeface="Founders Grotesk Cond Bold"/>
              </a:defRPr>
            </a:lvl1pPr>
          </a:lstStyle>
          <a:p>
            <a:pPr>
              <a:defRPr/>
            </a:pPr>
            <a:r>
              <a:t>Autor și dată </a:t>
            </a:r>
          </a:p>
        </p:txBody>
      </p:sp>
      <p:sp>
        <p:nvSpPr>
          <p:cNvPr id="14" name="Line"/>
          <p:cNvSpPr/>
          <p:nvPr/>
        </p:nvSpPr>
        <p:spPr bwMode="auto">
          <a:xfrm>
            <a:off x="635000" y="9443335"/>
            <a:ext cx="23114000" cy="6350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15" name="Titlu prezentare"/>
          <p:cNvSpPr txBox="1">
            <a:spLocks noGrp="1"/>
          </p:cNvSpPr>
          <p:nvPr>
            <p:ph type="title" hasCustomPrompt="1"/>
          </p:nvPr>
        </p:nvSpPr>
        <p:spPr bwMode="auto"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Titlu prezentare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defRPr spc="-78">
                <a:solidFill>
                  <a:schemeClr val="accent4"/>
                </a:solidFill>
                <a:latin typeface="Helvetica Neue"/>
                <a:ea typeface="Helvetica Neue"/>
                <a:cs typeface="Helvetica Neue"/>
              </a:defRPr>
            </a:lvl1pPr>
            <a:lvl2pPr defTabSz="825500">
              <a:lnSpc>
                <a:spcPct val="80000"/>
              </a:lnSpc>
              <a:defRPr spc="-78">
                <a:solidFill>
                  <a:schemeClr val="accent4"/>
                </a:solidFill>
                <a:latin typeface="Helvetica Neue"/>
                <a:ea typeface="Helvetica Neue"/>
                <a:cs typeface="Helvetica Neue"/>
              </a:defRPr>
            </a:lvl2pPr>
            <a:lvl3pPr defTabSz="825500">
              <a:lnSpc>
                <a:spcPct val="80000"/>
              </a:lnSpc>
              <a:defRPr spc="-78">
                <a:solidFill>
                  <a:schemeClr val="accent4"/>
                </a:solidFill>
                <a:latin typeface="Helvetica Neue"/>
                <a:ea typeface="Helvetica Neue"/>
                <a:cs typeface="Helvetica Neue"/>
              </a:defRPr>
            </a:lvl3pPr>
            <a:lvl4pPr defTabSz="825500">
              <a:lnSpc>
                <a:spcPct val="80000"/>
              </a:lnSpc>
              <a:defRPr spc="-78">
                <a:solidFill>
                  <a:schemeClr val="accent4"/>
                </a:solidFill>
                <a:latin typeface="Helvetica Neue"/>
                <a:ea typeface="Helvetica Neue"/>
                <a:cs typeface="Helvetica Neue"/>
              </a:defRPr>
            </a:lvl4pPr>
            <a:lvl5pPr defTabSz="825500">
              <a:lnSpc>
                <a:spcPct val="80000"/>
              </a:lnSpc>
              <a:defRPr spc="-78">
                <a:solidFill>
                  <a:schemeClr val="accent4"/>
                </a:solidFill>
                <a:latin typeface="Helvetica Neue"/>
                <a:ea typeface="Helvetica Neue"/>
                <a:cs typeface="Helvetica Neue"/>
              </a:defRPr>
            </a:lvl5pPr>
          </a:lstStyle>
          <a:p>
            <a:pPr>
              <a:defRPr/>
            </a:pPr>
            <a:r>
              <a:t>Subtitlu prezentare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Declaraț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114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defRPr sz="12000" spc="-23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1pPr>
            <a:lvl2pPr defTabSz="825500">
              <a:lnSpc>
                <a:spcPct val="100000"/>
              </a:lnSpc>
              <a:defRPr sz="12000" spc="-23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2pPr>
            <a:lvl3pPr defTabSz="825500">
              <a:lnSpc>
                <a:spcPct val="100000"/>
              </a:lnSpc>
              <a:defRPr sz="12000" spc="-23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3pPr>
            <a:lvl4pPr defTabSz="825500">
              <a:lnSpc>
                <a:spcPct val="100000"/>
              </a:lnSpc>
              <a:defRPr sz="12000" spc="-23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4pPr>
            <a:lvl5pPr defTabSz="825500">
              <a:lnSpc>
                <a:spcPct val="100000"/>
              </a:lnSpc>
              <a:defRPr sz="12000" spc="-23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5pPr>
          </a:lstStyle>
          <a:p>
            <a:pPr>
              <a:defRPr/>
            </a:pPr>
            <a:r>
              <a:t>Declarație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Detaliu (mare)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defRPr sz="42000" spc="-418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</a:defRPr>
            </a:lvl1pPr>
            <a:lvl2pPr defTabSz="825500">
              <a:lnSpc>
                <a:spcPct val="80000"/>
              </a:lnSpc>
              <a:defRPr sz="42000" spc="-418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</a:defRPr>
            </a:lvl2pPr>
            <a:lvl3pPr defTabSz="825500">
              <a:lnSpc>
                <a:spcPct val="80000"/>
              </a:lnSpc>
              <a:defRPr sz="42000" spc="-418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</a:defRPr>
            </a:lvl3pPr>
            <a:lvl4pPr defTabSz="825500">
              <a:lnSpc>
                <a:spcPct val="80000"/>
              </a:lnSpc>
              <a:defRPr sz="42000" spc="-418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</a:defRPr>
            </a:lvl4pPr>
            <a:lvl5pPr defTabSz="825500">
              <a:lnSpc>
                <a:spcPct val="80000"/>
              </a:lnSpc>
              <a:defRPr sz="42000" spc="-418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</a:defRPr>
            </a:lvl5pPr>
          </a:lstStyle>
          <a:p>
            <a:pPr>
              <a:defRPr/>
            </a:pPr>
            <a:r>
              <a:t>100%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24" name="Informații factuale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08989">
              <a:lnSpc>
                <a:spcPct val="80000"/>
              </a:lnSpc>
              <a:defRPr sz="5400" spc="-5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t>Informații factuale</a:t>
            </a:r>
          </a:p>
        </p:txBody>
      </p:sp>
      <p:sp>
        <p:nvSpPr>
          <p:cNvPr id="125" name="Line"/>
          <p:cNvSpPr/>
          <p:nvPr/>
        </p:nvSpPr>
        <p:spPr bwMode="auto"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126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Citat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135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136" name="Atribuire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08989">
              <a:lnSpc>
                <a:spcPct val="80000"/>
              </a:lnSpc>
              <a:defRPr sz="5400" spc="-5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t>Atribuire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defRPr sz="12000" spc="-11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1pPr>
            <a:lvl2pPr marL="419100" indent="38100" defTabSz="825500">
              <a:lnSpc>
                <a:spcPct val="80000"/>
              </a:lnSpc>
              <a:defRPr sz="12000" spc="-11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2pPr>
            <a:lvl3pPr marL="419100" indent="495300" defTabSz="825500">
              <a:lnSpc>
                <a:spcPct val="80000"/>
              </a:lnSpc>
              <a:defRPr sz="12000" spc="-11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3pPr>
            <a:lvl4pPr marL="419100" indent="952500" defTabSz="825500">
              <a:lnSpc>
                <a:spcPct val="80000"/>
              </a:lnSpc>
              <a:defRPr sz="12000" spc="-11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4pPr>
            <a:lvl5pPr marL="419100" indent="1409700" defTabSz="825500">
              <a:lnSpc>
                <a:spcPct val="80000"/>
              </a:lnSpc>
              <a:defRPr sz="12000" spc="-119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5pPr>
          </a:lstStyle>
          <a:p>
            <a:pPr>
              <a:defRPr/>
            </a:pPr>
            <a:r>
              <a:t>“Citat important”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Poză - 3 exempla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Image"/>
          <p:cNvSpPr>
            <a:spLocks noGrp="1"/>
          </p:cNvSpPr>
          <p:nvPr>
            <p:ph type="pic" sz="half" idx="21"/>
          </p:nvPr>
        </p:nvSpPr>
        <p:spPr bwMode="auto"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r>
              <a:rPr lang="ro-RO"/>
              <a:t>Faceți clic pe pictogramă pentru a adăuga o imagine</a:t>
            </a:r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half" idx="22"/>
          </p:nvPr>
        </p:nvSpPr>
        <p:spPr bwMode="auto"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r>
              <a:rPr lang="ro-RO"/>
              <a:t>Faceți clic pe pictogramă pentru a adăuga o imagine</a:t>
            </a:r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idx="23"/>
          </p:nvPr>
        </p:nvSpPr>
        <p:spPr bwMode="auto"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r>
              <a:rPr lang="ro-RO"/>
              <a:t>Faceți clic pe pictogramă pentru a adăuga o imagine</a:t>
            </a:r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Poz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1054398042_3378x2084.jpg"/>
          <p:cNvSpPr>
            <a:spLocks noGrp="1"/>
          </p:cNvSpPr>
          <p:nvPr>
            <p:ph type="pic" idx="21"/>
          </p:nvPr>
        </p:nvSpPr>
        <p:spPr bwMode="auto"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r>
              <a:rPr lang="ro-RO"/>
              <a:t>Faceți clic pe pictogramă pentru a adăuga o imagine</a:t>
            </a: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Necomplet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2" y="0"/>
            <a:ext cx="9308592" cy="13716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572767"/>
            <a:ext cx="7035134" cy="418795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72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7968" y="1625599"/>
            <a:ext cx="11856688" cy="10589514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6931" y="6086101"/>
            <a:ext cx="7035134" cy="612901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36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86928" y="12893041"/>
            <a:ext cx="7035136" cy="730250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2023-11-16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7967" y="12893041"/>
            <a:ext cx="10668038" cy="7302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66698" y="12289965"/>
            <a:ext cx="536557" cy="5334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9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itlu și poz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1054398042_3378x2084.jpg"/>
          <p:cNvSpPr>
            <a:spLocks noGrp="1"/>
          </p:cNvSpPr>
          <p:nvPr>
            <p:ph type="pic" idx="21"/>
          </p:nvPr>
        </p:nvSpPr>
        <p:spPr bwMode="auto"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r>
              <a:rPr lang="ro-RO"/>
              <a:t>Faceți clic pe pictogramă pentru a adăuga o imagine</a:t>
            </a:r>
            <a:endParaRPr/>
          </a:p>
        </p:txBody>
      </p:sp>
      <p:sp>
        <p:nvSpPr>
          <p:cNvPr id="25" name="Autor și dată"/>
          <p:cNvSpPr txBox="1">
            <a:spLocks noGrp="1"/>
          </p:cNvSpPr>
          <p:nvPr>
            <p:ph type="body" sz="quarter" idx="22" hasCustomPrompt="1"/>
          </p:nvPr>
        </p:nvSpPr>
        <p:spPr bwMode="auto"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2800" b="1" cap="all" spc="168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lvl1pPr>
          </a:lstStyle>
          <a:p>
            <a:pPr>
              <a:defRPr/>
            </a:pPr>
            <a:r>
              <a:t>Autor și dată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defRPr spc="-78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1pPr>
            <a:lvl2pPr defTabSz="825500">
              <a:lnSpc>
                <a:spcPct val="80000"/>
              </a:lnSpc>
              <a:defRPr spc="-78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2pPr>
            <a:lvl3pPr defTabSz="825500">
              <a:lnSpc>
                <a:spcPct val="80000"/>
              </a:lnSpc>
              <a:defRPr spc="-78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3pPr>
            <a:lvl4pPr defTabSz="825500">
              <a:lnSpc>
                <a:spcPct val="80000"/>
              </a:lnSpc>
              <a:defRPr spc="-78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4pPr>
            <a:lvl5pPr defTabSz="825500">
              <a:lnSpc>
                <a:spcPct val="80000"/>
              </a:lnSpc>
              <a:defRPr spc="-78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5pPr>
          </a:lstStyle>
          <a:p>
            <a:pPr>
              <a:defRPr/>
            </a:pPr>
            <a:r>
              <a:t>Subtitlu prezentare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7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 bwMode="auto">
          <a:xfrm>
            <a:off x="635000" y="9443335"/>
            <a:ext cx="23114000" cy="63502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9" name="Titlu prezentare"/>
          <p:cNvSpPr txBox="1">
            <a:spLocks noGrp="1"/>
          </p:cNvSpPr>
          <p:nvPr>
            <p:ph type="title" hasCustomPrompt="1"/>
          </p:nvPr>
        </p:nvSpPr>
        <p:spPr bwMode="auto"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Titlu prezentare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itlu și poză (alt.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520524404_2582x1617.jpg"/>
          <p:cNvSpPr>
            <a:spLocks noGrp="1"/>
          </p:cNvSpPr>
          <p:nvPr>
            <p:ph type="pic" idx="21"/>
          </p:nvPr>
        </p:nvSpPr>
        <p:spPr bwMode="auto"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r>
              <a:rPr lang="ro-RO"/>
              <a:t>Faceți clic pe pictogramă pentru a adăuga o imagine</a:t>
            </a:r>
            <a:endParaRPr/>
          </a:p>
        </p:txBody>
      </p:sp>
      <p:sp>
        <p:nvSpPr>
          <p:cNvPr id="38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39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40" name="Autor și dată"/>
          <p:cNvSpPr txBox="1">
            <a:spLocks noGrp="1"/>
          </p:cNvSpPr>
          <p:nvPr>
            <p:ph type="body" sz="quarter" idx="22" hasCustomPrompt="1"/>
          </p:nvPr>
        </p:nvSpPr>
        <p:spPr bwMode="auto"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2800" b="1" cap="all" spc="168">
                <a:solidFill>
                  <a:schemeClr val="accent1"/>
                </a:solidFill>
                <a:latin typeface="Founders Grotesk Cond Bold"/>
                <a:ea typeface="Founders Grotesk Cond Bold"/>
                <a:cs typeface="Founders Grotesk Cond Bold"/>
              </a:defRPr>
            </a:lvl1pPr>
          </a:lstStyle>
          <a:p>
            <a:pPr>
              <a:defRPr/>
            </a:pPr>
            <a:r>
              <a:t>Autor și dată</a:t>
            </a:r>
          </a:p>
        </p:txBody>
      </p:sp>
      <p:sp>
        <p:nvSpPr>
          <p:cNvPr id="41" name="Titlu diapozitiv"/>
          <p:cNvSpPr txBox="1">
            <a:spLocks noGrp="1"/>
          </p:cNvSpPr>
          <p:nvPr>
            <p:ph type="title" hasCustomPrompt="1"/>
          </p:nvPr>
        </p:nvSpPr>
        <p:spPr bwMode="auto"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Titlu diapozitiv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itlu și marcator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51" name="Autor și dată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2800" b="1" cap="all" spc="168">
                <a:solidFill>
                  <a:schemeClr val="accent1"/>
                </a:solidFill>
                <a:latin typeface="Founders Grotesk Cond Bold"/>
                <a:ea typeface="Founders Grotesk Cond Bold"/>
                <a:cs typeface="Founders Grotesk Cond Bold"/>
              </a:defRPr>
            </a:lvl1pPr>
          </a:lstStyle>
          <a:p>
            <a:pPr>
              <a:defRPr/>
            </a:pPr>
            <a:r>
              <a:t>Autor și dată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571500" y="3904440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5pPr>
          </a:lstStyle>
          <a:p>
            <a:pPr>
              <a:defRPr/>
            </a:pPr>
            <a:r>
              <a:t>Text marcator diapozitiv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3" name="Titlu diapozitiv"/>
          <p:cNvSpPr txBox="1">
            <a:spLocks noGrp="1"/>
          </p:cNvSpPr>
          <p:nvPr>
            <p:ph type="title" hasCustomPrompt="1"/>
          </p:nvPr>
        </p:nvSpPr>
        <p:spPr bwMode="auto"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Titlu diapozitiv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3436122" y="122681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Marcator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 bwMode="auto"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5pPr>
          </a:lstStyle>
          <a:p>
            <a:pPr>
              <a:defRPr/>
            </a:pPr>
            <a:r>
              <a:t>Text marcator diapozitiv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itlu, marcatori și poz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Subtitlu diapozitiv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78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defRPr/>
            </a:pPr>
            <a:r>
              <a:t>Subtitlu diapozitiv</a:t>
            </a:r>
          </a:p>
        </p:txBody>
      </p:sp>
      <p:sp>
        <p:nvSpPr>
          <p:cNvPr id="72" name="683033896_1440x1778.jpg"/>
          <p:cNvSpPr>
            <a:spLocks noGrp="1"/>
          </p:cNvSpPr>
          <p:nvPr>
            <p:ph type="pic" idx="22"/>
          </p:nvPr>
        </p:nvSpPr>
        <p:spPr bwMode="auto"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r>
              <a:rPr lang="ro-RO"/>
              <a:t>Faceți clic pe pictogramă pentru a adăuga o imagine</a:t>
            </a:r>
            <a:endParaRPr/>
          </a:p>
        </p:txBody>
      </p:sp>
      <p:sp>
        <p:nvSpPr>
          <p:cNvPr id="73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74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75" name="Titlu diapozitiv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Titlu diapozitiv 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3157200" y="3904440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</a:defRPr>
            </a:lvl5pPr>
          </a:lstStyle>
          <a:p>
            <a:pPr>
              <a:defRPr/>
            </a:pPr>
            <a:r>
              <a:t>Text marcator diapozitiv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Secțiune">
    <p:bg>
      <p:bgPr>
        <a:solidFill>
          <a:schemeClr val="accent3">
            <a:hueOff val="513816"/>
            <a:satOff val="9467"/>
            <a:lumOff val="17481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85" name="Line"/>
          <p:cNvSpPr/>
          <p:nvPr/>
        </p:nvSpPr>
        <p:spPr bwMode="auto"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86" name="Titlu secțiune"/>
          <p:cNvSpPr txBox="1">
            <a:spLocks noGrp="1"/>
          </p:cNvSpPr>
          <p:nvPr>
            <p:ph type="title" hasCustomPrompt="1"/>
          </p:nvPr>
        </p:nvSpPr>
        <p:spPr bwMode="auto"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Titlu secțiune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Doar titl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 bwMode="auto"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95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96" name="Titlu diapozitiv"/>
          <p:cNvSpPr txBox="1">
            <a:spLocks noGrp="1"/>
          </p:cNvSpPr>
          <p:nvPr>
            <p:ph type="title" hasCustomPrompt="1"/>
          </p:nvPr>
        </p:nvSpPr>
        <p:spPr bwMode="auto"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Titlu diapozitiv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Agend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Titlu agendă"/>
          <p:cNvSpPr txBox="1">
            <a:spLocks noGrp="1"/>
          </p:cNvSpPr>
          <p:nvPr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Titlu agendă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Subiecte agendă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42304"/>
            <a:satOff val="23749"/>
            <a:lumOff val="-45745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u agendă"/>
          <p:cNvSpPr txBox="1">
            <a:spLocks noGrp="1"/>
          </p:cNvSpPr>
          <p:nvPr>
            <p:ph type="title"/>
          </p:nvPr>
        </p:nvSpPr>
        <p:spPr bwMode="auto"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Titlu agendă</a:t>
            </a:r>
          </a:p>
        </p:txBody>
      </p:sp>
      <p:sp>
        <p:nvSpPr>
          <p:cNvPr id="3" name="Line"/>
          <p:cNvSpPr/>
          <p:nvPr/>
        </p:nvSpPr>
        <p:spPr bwMode="auto">
          <a:xfrm>
            <a:off x="639141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Subiecte agendă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3431499" y="122681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825500">
              <a:spcBef>
                <a:spcPts val="0"/>
              </a:spcBef>
              <a:defRPr sz="2800" spc="28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indent="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1pPr>
      <a:lvl2pPr marL="0" marR="0" indent="45720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2pPr>
      <a:lvl3pPr marL="0" marR="0" indent="91440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3pPr>
      <a:lvl4pPr marL="0" marR="0" indent="137160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4pPr>
      <a:lvl5pPr marL="0" marR="0" indent="182880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5pPr>
      <a:lvl6pPr marL="0" marR="0" indent="228600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6pPr>
      <a:lvl7pPr marL="0" marR="0" indent="274320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7pPr>
      <a:lvl8pPr marL="0" marR="0" indent="320040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8pPr>
      <a:lvl9pPr marL="0" marR="0" indent="3657600" algn="l" defTabSz="825500" eaLnBrk="1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78">
          <a:solidFill>
            <a:schemeClr val="accent4"/>
          </a:solidFill>
          <a:latin typeface="Helvetica Neue"/>
          <a:ea typeface="Helvetica Neue"/>
          <a:cs typeface="Helvetica Neue"/>
        </a:defRPr>
      </a:lvl9pPr>
    </p:titleStyle>
    <p:bodyStyle>
      <a:lvl1pPr marL="0" marR="0" indent="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1pPr>
      <a:lvl2pPr marL="0" marR="0" indent="45720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2pPr>
      <a:lvl3pPr marL="0" marR="0" indent="91440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3pPr>
      <a:lvl4pPr marL="0" marR="0" indent="137160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4pPr>
      <a:lvl5pPr marL="0" marR="0" indent="182880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5pPr>
      <a:lvl6pPr marL="0" marR="0" indent="228600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6pPr>
      <a:lvl7pPr marL="0" marR="0" indent="274320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7pPr>
      <a:lvl8pPr marL="0" marR="0" indent="320040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8pPr>
      <a:lvl9pPr marL="0" marR="0" indent="3657600" algn="l" defTabSz="469900" eaLnBrk="1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>
          <a:solidFill>
            <a:srgbClr val="C3CCB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8255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2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youtube.com/playlist?list=PLMM09MXe2Rt-iIXNI8ac7wABNp10AY5Nt" TargetMode="External"/><Relationship Id="rId4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m.adventistmission.org/mission-spotlight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-Tc1sn5d3UUR6OAYzhmtL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hyperlink" Target="https://www.facebook.com/slujireacopiilor/" TargetMode="External"/><Relationship Id="rId4" Type="http://schemas.openxmlformats.org/officeDocument/2006/relationships/hyperlink" Target="https://www.youtube.com/c/ScoalaDeSabat/video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acebook.com/scoala.cuvantului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viatasisanatate.ro/resurse/gracelink-studii-biblice-copii-limba-romana-serie-veche" TargetMode="Externa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lujireacopiilor/" TargetMode="External"/><Relationship Id="rId2" Type="http://schemas.openxmlformats.org/officeDocument/2006/relationships/hyperlink" Target="https://advent.ist/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THE FALL"/>
          <p:cNvSpPr txBox="1">
            <a:spLocks noGrp="1"/>
          </p:cNvSpPr>
          <p:nvPr>
            <p:ph type="ctrTitle"/>
          </p:nvPr>
        </p:nvSpPr>
        <p:spPr bwMode="auto">
          <a:xfrm>
            <a:off x="1246784" y="10336869"/>
            <a:ext cx="23648533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9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Misiunea</a:t>
            </a:r>
            <a:r>
              <a:rPr lang="en-US" sz="9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9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pentru</a:t>
            </a:r>
            <a:r>
              <a:rPr lang="en-US" sz="9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9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aproapele</a:t>
            </a:r>
            <a:r>
              <a:rPr lang="en-US" sz="9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meu</a:t>
            </a:r>
            <a:endParaRPr sz="96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4" name="Lesson 2_2ndQ_2022"/>
          <p:cNvSpPr txBox="1">
            <a:spLocks noGrp="1"/>
          </p:cNvSpPr>
          <p:nvPr>
            <p:ph type="subTitle" sz="quarter" idx="1"/>
          </p:nvPr>
        </p:nvSpPr>
        <p:spPr bwMode="auto">
          <a:xfrm>
            <a:off x="571500" y="847716"/>
            <a:ext cx="23235147" cy="5290204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ro-RO" dirty="0">
                <a:solidFill>
                  <a:srgbClr val="FFFFFF"/>
                </a:solidFill>
              </a:rPr>
              <a:t>TREI MESAJE CEREȘTI</a:t>
            </a:r>
          </a:p>
          <a:p>
            <a:pPr algn="l">
              <a:defRPr b="1"/>
            </a:pPr>
            <a:r>
              <a:rPr lang="en-GB" dirty="0" err="1"/>
              <a:t>Lecția</a:t>
            </a:r>
            <a:r>
              <a:rPr lang="ro-RO" dirty="0"/>
              <a:t> </a:t>
            </a:r>
            <a:r>
              <a:rPr lang="en-US" dirty="0"/>
              <a:t>7</a:t>
            </a:r>
            <a:r>
              <a:rPr lang="ro-RO" dirty="0"/>
              <a:t> </a:t>
            </a:r>
            <a:r>
              <a:rPr lang="en-GB" dirty="0"/>
              <a:t>– trim</a:t>
            </a:r>
            <a:r>
              <a:rPr lang="ro-RO" dirty="0"/>
              <a:t>.</a:t>
            </a:r>
            <a:r>
              <a:rPr lang="en-GB" dirty="0"/>
              <a:t> </a:t>
            </a:r>
            <a:r>
              <a:rPr lang="ro-RO" dirty="0"/>
              <a:t>I</a:t>
            </a:r>
            <a:r>
              <a:rPr lang="en-US" dirty="0"/>
              <a:t>V</a:t>
            </a:r>
            <a:r>
              <a:rPr lang="ro-RO" dirty="0"/>
              <a:t>/</a:t>
            </a:r>
            <a:r>
              <a:rPr lang="en-GB" dirty="0"/>
              <a:t>202</a:t>
            </a:r>
            <a:r>
              <a:rPr lang="ro-RO" dirty="0"/>
              <a:t>3     </a:t>
            </a:r>
          </a:p>
        </p:txBody>
      </p:sp>
      <p:pic>
        <p:nvPicPr>
          <p:cNvPr id="1000100002" name="ODT_ATTR_LBL_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36000"/>
            <a:ext cx="316229" cy="179705"/>
          </a:xfrm>
          <a:prstGeom prst="rect">
            <a:avLst/>
          </a:prstGeom>
        </p:spPr>
      </p:pic>
      <p:sp>
        <p:nvSpPr>
          <p:cNvPr id="7" name="Adventist SABBATH SCHOOL — INTER-EUROPEAN Division">
            <a:extLst>
              <a:ext uri="{FF2B5EF4-FFF2-40B4-BE49-F238E27FC236}">
                <a16:creationId xmlns:a16="http://schemas.microsoft.com/office/drawing/2014/main" id="{A1FBA2B5-6691-0374-8A80-852B744F1E08}"/>
              </a:ext>
            </a:extLst>
          </p:cNvPr>
          <p:cNvSpPr txBox="1">
            <a:spLocks/>
          </p:cNvSpPr>
          <p:nvPr/>
        </p:nvSpPr>
        <p:spPr bwMode="auto">
          <a:xfrm>
            <a:off x="571500" y="12664967"/>
            <a:ext cx="23235147" cy="8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all" spc="270" baseline="0">
                <a:solidFill>
                  <a:schemeClr val="accent4"/>
                </a:solidFill>
                <a:uFillTx/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lvl1pPr>
            <a:lvl2pPr marL="0" marR="0" indent="457200" algn="l" defTabSz="4699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 baseline="0">
                <a:solidFill>
                  <a:srgbClr val="C3CCB0"/>
                </a:solidFill>
                <a:uFillTx/>
                <a:latin typeface="+mn-lt"/>
                <a:ea typeface="+mn-ea"/>
                <a:cs typeface="+mn-cs"/>
                <a:sym typeface="Helvetica Neue Black Condensed"/>
              </a:defRPr>
            </a:lvl2pPr>
            <a:lvl3pPr marL="0" marR="0" indent="914400" algn="l" defTabSz="4699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 baseline="0">
                <a:solidFill>
                  <a:srgbClr val="C3CCB0"/>
                </a:solidFill>
                <a:uFillTx/>
                <a:latin typeface="+mn-lt"/>
                <a:ea typeface="+mn-ea"/>
                <a:cs typeface="+mn-cs"/>
                <a:sym typeface="Helvetica Neue Black Condensed"/>
              </a:defRPr>
            </a:lvl3pPr>
            <a:lvl4pPr marL="0" marR="0" indent="1371600" algn="l" defTabSz="4699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 baseline="0">
                <a:solidFill>
                  <a:srgbClr val="C3CCB0"/>
                </a:solidFill>
                <a:uFillTx/>
                <a:latin typeface="+mn-lt"/>
                <a:ea typeface="+mn-ea"/>
                <a:cs typeface="+mn-cs"/>
                <a:sym typeface="Helvetica Neue Black Condensed"/>
              </a:defRPr>
            </a:lvl4pPr>
            <a:lvl5pPr marL="0" marR="0" indent="1828800" algn="l" defTabSz="4699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 baseline="0">
                <a:solidFill>
                  <a:srgbClr val="C3CCB0"/>
                </a:solidFill>
                <a:uFillTx/>
                <a:latin typeface="+mn-lt"/>
                <a:ea typeface="+mn-ea"/>
                <a:cs typeface="+mn-cs"/>
                <a:sym typeface="Helvetica Neue Black Condensed"/>
              </a:defRPr>
            </a:lvl5pPr>
            <a:lvl6pPr marL="0" marR="0" indent="2286000" algn="l" defTabSz="4699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 baseline="0">
                <a:solidFill>
                  <a:srgbClr val="C3CCB0"/>
                </a:solidFill>
                <a:uFillTx/>
                <a:latin typeface="+mn-lt"/>
                <a:ea typeface="+mn-ea"/>
                <a:cs typeface="+mn-cs"/>
                <a:sym typeface="Helvetica Neue Black Condensed"/>
              </a:defRPr>
            </a:lvl6pPr>
            <a:lvl7pPr marL="0" marR="0" indent="2743200" algn="l" defTabSz="4699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 baseline="0">
                <a:solidFill>
                  <a:srgbClr val="C3CCB0"/>
                </a:solidFill>
                <a:uFillTx/>
                <a:latin typeface="+mn-lt"/>
                <a:ea typeface="+mn-ea"/>
                <a:cs typeface="+mn-cs"/>
                <a:sym typeface="Helvetica Neue Black Condensed"/>
              </a:defRPr>
            </a:lvl7pPr>
            <a:lvl8pPr marL="0" marR="0" indent="3200400" algn="l" defTabSz="4699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 baseline="0">
                <a:solidFill>
                  <a:srgbClr val="C3CCB0"/>
                </a:solidFill>
                <a:uFillTx/>
                <a:latin typeface="+mn-lt"/>
                <a:ea typeface="+mn-ea"/>
                <a:cs typeface="+mn-cs"/>
                <a:sym typeface="Helvetica Neue Black Condensed"/>
              </a:defRPr>
            </a:lvl8pPr>
            <a:lvl9pPr marL="0" marR="0" indent="3657600" algn="l" defTabSz="4699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 baseline="0">
                <a:solidFill>
                  <a:srgbClr val="C3CCB0"/>
                </a:solidFill>
                <a:uFillTx/>
                <a:latin typeface="+mn-lt"/>
                <a:ea typeface="+mn-ea"/>
                <a:cs typeface="+mn-cs"/>
                <a:sym typeface="Helvetica Neue Black Condensed"/>
              </a:defRPr>
            </a:lvl9pPr>
          </a:lstStyle>
          <a:p>
            <a:pPr hangingPunct="1"/>
            <a:r>
              <a:rPr lang="ro-RO" dirty="0"/>
              <a:t>Departamentul Școala de sabat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D8BFA3-E873-DF98-9A50-B126D1F74AFD}"/>
              </a:ext>
            </a:extLst>
          </p:cNvPr>
          <p:cNvSpPr/>
          <p:nvPr/>
        </p:nvSpPr>
        <p:spPr>
          <a:xfrm>
            <a:off x="12189073" y="686327"/>
            <a:ext cx="11545334" cy="1323439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8000" b="1" spc="0" dirty="0">
              <a:ln w="660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" name="Oval"/>
          <p:cNvSpPr/>
          <p:nvPr/>
        </p:nvSpPr>
        <p:spPr bwMode="auto">
          <a:xfrm rot="15633282">
            <a:off x="746611" y="1527333"/>
            <a:ext cx="10342454" cy="10661335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18" name="Oval"/>
          <p:cNvSpPr/>
          <p:nvPr/>
        </p:nvSpPr>
        <p:spPr bwMode="auto">
          <a:xfrm rot="8065471">
            <a:off x="13282390" y="1527331"/>
            <a:ext cx="10342455" cy="10661336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0" name="Genesis 3:1-2; Revelation 12:7-9…"/>
          <p:cNvSpPr txBox="1"/>
          <p:nvPr/>
        </p:nvSpPr>
        <p:spPr bwMode="auto">
          <a:xfrm>
            <a:off x="1233149" y="4155005"/>
            <a:ext cx="9577064" cy="604450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/>
          <a:p>
            <a:r>
              <a:rPr lang="ro-RO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1Cor.13</a:t>
            </a:r>
          </a:p>
          <a:p>
            <a:r>
              <a:rPr lang="ro-RO" sz="6000" dirty="0">
                <a:solidFill>
                  <a:schemeClr val="bg1"/>
                </a:solidFill>
              </a:rPr>
              <a:t>Fără dragoste, misiunea este lipsită de sens. Dragostea lui Dumnezeu este neegoistă. Cum poate fi însușită?</a:t>
            </a:r>
          </a:p>
          <a:p>
            <a:endParaRPr lang="en-GB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What kind of proofs could you present someone that the devil is real, not only a metaphor or an abstract principle?"/>
          <p:cNvSpPr txBox="1"/>
          <p:nvPr/>
        </p:nvSpPr>
        <p:spPr bwMode="auto">
          <a:xfrm>
            <a:off x="13816916" y="3617640"/>
            <a:ext cx="9479935" cy="893001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000000"/>
                </a:solidFill>
                <a:latin typeface="Impact"/>
                <a:ea typeface="Impact"/>
                <a:cs typeface="Impact"/>
              </a:defRPr>
            </a:lvl1pPr>
          </a:lstStyle>
          <a:p>
            <a:pPr>
              <a:lnSpc>
                <a:spcPct val="100000"/>
              </a:lnSpc>
            </a:pPr>
            <a:r>
              <a:rPr lang="ro-RO" sz="6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Propuneți 5 activități pe care biserica dumneavoastră le poate face în mod dezinteresat pentru oamenii care trăiesc în anturajul ei. </a:t>
            </a:r>
          </a:p>
          <a:p>
            <a:pPr>
              <a:lnSpc>
                <a:spcPct val="100000"/>
              </a:lnSpc>
            </a:pPr>
            <a:endParaRPr lang="ro-RO" sz="6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Water Drop"/>
          <p:cNvSpPr/>
          <p:nvPr/>
        </p:nvSpPr>
        <p:spPr bwMode="auto">
          <a:xfrm>
            <a:off x="11325297" y="4589271"/>
            <a:ext cx="1733406" cy="28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3" name="Fountain Pen"/>
          <p:cNvSpPr/>
          <p:nvPr/>
        </p:nvSpPr>
        <p:spPr bwMode="auto">
          <a:xfrm>
            <a:off x="11226056" y="-34578"/>
            <a:ext cx="1931888" cy="4563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4" name="1"/>
          <p:cNvSpPr txBox="1"/>
          <p:nvPr/>
        </p:nvSpPr>
        <p:spPr bwMode="auto">
          <a:xfrm>
            <a:off x="11672732" y="5363801"/>
            <a:ext cx="1047082" cy="21031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3000" spc="390">
                <a:ln w="12700" cap="flat">
                  <a:solidFill>
                    <a:schemeClr val="accent1">
                      <a:hueOff val="-42304"/>
                      <a:satOff val="23749"/>
                      <a:lumOff val="-45745"/>
                    </a:schemeClr>
                  </a:solidFill>
                  <a:prstDash val="solid"/>
                  <a:miter lim="400000"/>
                </a:ln>
                <a:solidFill>
                  <a:srgbClr val="73FCD6"/>
                </a:solidFill>
                <a:latin typeface="Impact"/>
                <a:ea typeface="Impact"/>
                <a:cs typeface="Impact"/>
              </a:defRPr>
            </a:lvl1pPr>
          </a:lstStyle>
          <a:p>
            <a:pPr algn="l">
              <a:defRPr/>
            </a:pPr>
            <a:r>
              <a:rPr lang="ro-RO" dirty="0"/>
              <a:t>5</a:t>
            </a:r>
            <a:endParaRPr dirty="0"/>
          </a:p>
        </p:txBody>
      </p:sp>
      <p:sp>
        <p:nvSpPr>
          <p:cNvPr id="12" name="EXPLANATION">
            <a:extLst>
              <a:ext uri="{FF2B5EF4-FFF2-40B4-BE49-F238E27FC236}">
                <a16:creationId xmlns:a16="http://schemas.microsoft.com/office/drawing/2014/main" id="{BD02E982-E84E-8304-21FC-41193E8DB2C2}"/>
              </a:ext>
            </a:extLst>
          </p:cNvPr>
          <p:cNvSpPr txBox="1"/>
          <p:nvPr/>
        </p:nvSpPr>
        <p:spPr bwMode="auto">
          <a:xfrm rot="18900000">
            <a:off x="170318" y="2778352"/>
            <a:ext cx="4767674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dirty="0"/>
              <a:t>EXPLICAȚIE</a:t>
            </a:r>
            <a:endParaRPr dirty="0"/>
          </a:p>
        </p:txBody>
      </p:sp>
      <p:sp>
        <p:nvSpPr>
          <p:cNvPr id="13" name="APPLICATION">
            <a:extLst>
              <a:ext uri="{FF2B5EF4-FFF2-40B4-BE49-F238E27FC236}">
                <a16:creationId xmlns:a16="http://schemas.microsoft.com/office/drawing/2014/main" id="{52F5CB71-ECF2-5EB9-B616-14EFF97A7345}"/>
              </a:ext>
            </a:extLst>
          </p:cNvPr>
          <p:cNvSpPr txBox="1"/>
          <p:nvPr/>
        </p:nvSpPr>
        <p:spPr bwMode="auto">
          <a:xfrm rot="2640000">
            <a:off x="19530490" y="2778352"/>
            <a:ext cx="4326708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ro-RO" dirty="0"/>
              <a:t>APLICAȚIE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495730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28" dur="1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3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7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A4EF9-70A2-7087-0200-F6F2EEA331B3}"/>
              </a:ext>
            </a:extLst>
          </p:cNvPr>
          <p:cNvSpPr txBox="1"/>
          <p:nvPr/>
        </p:nvSpPr>
        <p:spPr bwMode="auto">
          <a:xfrm>
            <a:off x="2110880" y="2321496"/>
            <a:ext cx="20162240" cy="817146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numCol="2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ro-RO" sz="54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Hanul Misiunii</a:t>
            </a:r>
            <a:endParaRPr lang="en-RO" sz="5400" kern="100" spc="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pt-BR" sz="3200" i="1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Mica 6,6-8; Matei 22,37-40; 26,5.6; Luca 10,25-37; Fapte 17,11;1Cor. 15,3.30-32; Gal.5,14; 2Tim. 3,16; Iacob 2,17-22; 1Ioan 4,20.21.</a:t>
            </a:r>
            <a:endParaRPr lang="ro-RO" sz="3200" i="1" kern="100" spc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en-RO" sz="3200" kern="100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Când iubești precum iubește Cel ce s-a jertfit pe Sine,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poți trece cu vederea nedreptățile creștine,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Vinul, untdelemnul milei, torni aproapelui pe rană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în hanul misiunii îi dai adăpost și hrană!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ro-RO" sz="3200" kern="100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Când iubești precum iubește Cel ce și-a-ntrupat iertarea,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Guști din moștenirea vieții veșnicindu-ți căutarea,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Dragoste misionară pui în cei de lângă tine,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credință lucrătoare oglindind pe Cel ce vine!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Când iubești precum iubește Cel ce este-n veci iubire,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credinței alabastru spargi în fapte de slujire;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Tălpi de har și mâini de pace îți oferi în misiune,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 tâlhăriții vremii frângi a pâini rugăciune.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ro-RO" sz="3200" kern="100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Când iubești precum iubește Cel ce în curând coboară,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Lângă inima zdrobită te oprești și te faci scară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la hanul misiunii de pe stânca mântuirii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aduci să te-nsoțească în cetatea moștenirii!</a:t>
            </a:r>
            <a:endParaRPr lang="ro-RO" sz="3200" kern="100" spc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ro-RO" sz="3200" kern="100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Cornel Mafteiu</a:t>
            </a:r>
          </a:p>
          <a:p>
            <a:pPr algn="r">
              <a:spcBef>
                <a:spcPts val="600"/>
              </a:spcBef>
            </a:pP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București, </a:t>
            </a:r>
            <a:r>
              <a:rPr lang="ro-RO" sz="3200" kern="100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RO" sz="3200" kern="10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.2023</a:t>
            </a:r>
          </a:p>
          <a:p>
            <a:pPr algn="l">
              <a:spcBef>
                <a:spcPts val="600"/>
              </a:spcBef>
            </a:pPr>
            <a:endParaRPr lang="en-US" sz="40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3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8" name="Line Line" descr="Line Lin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459070" y="6686550"/>
            <a:ext cx="15465860" cy="342900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210" name="Pencil"/>
          <p:cNvSpPr/>
          <p:nvPr/>
        </p:nvSpPr>
        <p:spPr bwMode="auto">
          <a:xfrm rot="1921258">
            <a:off x="6338556" y="130426"/>
            <a:ext cx="695873" cy="7289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7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7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1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solidFill>
            <a:srgbClr val="73FCD6"/>
          </a:solidFill>
          <a:ln w="25400">
            <a:solidFill>
              <a:srgbClr val="000000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1349786" y="12777854"/>
            <a:ext cx="2751702" cy="7482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ission">
            <a:extLst>
              <a:ext uri="{FF2B5EF4-FFF2-40B4-BE49-F238E27FC236}">
                <a16:creationId xmlns:a16="http://schemas.microsoft.com/office/drawing/2014/main" id="{6AEDB578-05E0-8518-4679-24712BAC731B}"/>
              </a:ext>
            </a:extLst>
          </p:cNvPr>
          <p:cNvSpPr txBox="1">
            <a:spLocks/>
          </p:cNvSpPr>
          <p:nvPr/>
        </p:nvSpPr>
        <p:spPr bwMode="auto">
          <a:xfrm>
            <a:off x="3873157" y="3938297"/>
            <a:ext cx="16637686" cy="320773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marR="0" indent="0" algn="ctr" defTabSz="80073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400" b="0" i="0" u="none" strike="noStrike" cap="none" spc="-194">
                <a:solidFill>
                  <a:srgbClr val="5E5E5E"/>
                </a:solidFill>
                <a:uFill>
                  <a:solidFill>
                    <a:srgbClr val="FF2C21"/>
                  </a:solidFill>
                </a:u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  <a:lvl2pPr marL="0" marR="0" indent="457200" algn="l" defTabSz="469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>
                <a:solidFill>
                  <a:srgbClr val="C3CCB0"/>
                </a:solidFill>
                <a:latin typeface="+mn-lt"/>
                <a:ea typeface="+mn-ea"/>
                <a:cs typeface="+mn-cs"/>
              </a:defRPr>
            </a:lvl2pPr>
            <a:lvl3pPr marL="0" marR="0" indent="914400" algn="l" defTabSz="469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>
                <a:solidFill>
                  <a:srgbClr val="C3CCB0"/>
                </a:solidFill>
                <a:latin typeface="+mn-lt"/>
                <a:ea typeface="+mn-ea"/>
                <a:cs typeface="+mn-cs"/>
              </a:defRPr>
            </a:lvl3pPr>
            <a:lvl4pPr marL="0" marR="0" indent="1371600" algn="l" defTabSz="469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>
                <a:solidFill>
                  <a:srgbClr val="C3CCB0"/>
                </a:solidFill>
                <a:latin typeface="+mn-lt"/>
                <a:ea typeface="+mn-ea"/>
                <a:cs typeface="+mn-cs"/>
              </a:defRPr>
            </a:lvl4pPr>
            <a:lvl5pPr marL="0" marR="0" indent="1828800" algn="l" defTabSz="469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>
                <a:solidFill>
                  <a:srgbClr val="C3CCB0"/>
                </a:solidFill>
                <a:latin typeface="+mn-lt"/>
                <a:ea typeface="+mn-ea"/>
                <a:cs typeface="+mn-cs"/>
              </a:defRPr>
            </a:lvl5pPr>
            <a:lvl6pPr marL="0" marR="0" indent="2286000" algn="l" defTabSz="469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>
                <a:solidFill>
                  <a:srgbClr val="C3CCB0"/>
                </a:solidFill>
                <a:latin typeface="+mn-lt"/>
                <a:ea typeface="+mn-ea"/>
                <a:cs typeface="+mn-cs"/>
              </a:defRPr>
            </a:lvl6pPr>
            <a:lvl7pPr marL="0" marR="0" indent="2743200" algn="l" defTabSz="469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>
                <a:solidFill>
                  <a:srgbClr val="C3CCB0"/>
                </a:solidFill>
                <a:latin typeface="+mn-lt"/>
                <a:ea typeface="+mn-ea"/>
                <a:cs typeface="+mn-cs"/>
              </a:defRPr>
            </a:lvl7pPr>
            <a:lvl8pPr marL="0" marR="0" indent="3200400" algn="l" defTabSz="469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>
                <a:solidFill>
                  <a:srgbClr val="C3CCB0"/>
                </a:solidFill>
                <a:latin typeface="+mn-lt"/>
                <a:ea typeface="+mn-ea"/>
                <a:cs typeface="+mn-cs"/>
              </a:defRPr>
            </a:lvl8pPr>
            <a:lvl9pPr marL="0" marR="0" indent="3657600" algn="l" defTabSz="469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8000" b="0" i="0" u="none" strike="noStrike" cap="none" spc="0">
                <a:solidFill>
                  <a:srgbClr val="C3CCB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r>
              <a:rPr lang="en-GB" dirty="0" err="1">
                <a:solidFill>
                  <a:srgbClr val="C00000"/>
                </a:solidFill>
              </a:rPr>
              <a:t>Misiune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04394 0.004708" pathEditMode="relative">
                                      <p:cBhvr>
                                        <p:cTn id="11" dur="2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05" y="4155968"/>
            <a:ext cx="16127990" cy="948863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Find a way to tell someone about God or the Bible!"/>
          <p:cNvSpPr txBox="1">
            <a:spLocks noGrp="1"/>
          </p:cNvSpPr>
          <p:nvPr>
            <p:ph type="body" sz="half" idx="4294967295"/>
          </p:nvPr>
        </p:nvSpPr>
        <p:spPr>
          <a:xfrm>
            <a:off x="1801153" y="144896"/>
            <a:ext cx="20781694" cy="55321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825500">
              <a:lnSpc>
                <a:spcPct val="110000"/>
              </a:lnSpc>
              <a:spcBef>
                <a:spcPts val="3600"/>
              </a:spcBef>
              <a:tabLst/>
              <a:defRPr sz="10500" spc="-104">
                <a:solidFill>
                  <a:srgbClr val="5E5E5E"/>
                </a:solidFill>
                <a:uFill>
                  <a:solidFill>
                    <a:srgbClr val="FF2C21"/>
                  </a:solidFill>
                </a:u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>
              <a:defRPr>
                <a:uFillTx/>
              </a:defRPr>
            </a:pPr>
            <a:r>
              <a:rPr lang="ro-RO" sz="9600" dirty="0">
                <a:solidFill>
                  <a:schemeClr val="tx2">
                    <a:lumMod val="10000"/>
                  </a:schemeClr>
                </a:solidFill>
              </a:rPr>
              <a:t>Găsiți o modalitate de a vorbi cu cineva despre Dumnezeu sau despre Biblie</a:t>
            </a:r>
            <a:r>
              <a:rPr lang="en-GB" sz="9600" dirty="0">
                <a:solidFill>
                  <a:schemeClr val="tx2">
                    <a:lumMod val="10000"/>
                  </a:schemeClr>
                </a:solidFill>
              </a:rPr>
              <a:t>!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9786" y="12777854"/>
            <a:ext cx="2751702" cy="748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 advAuto="0"/>
      <p:bldP spid="28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end a message or a link with spiritual content to a friend you are praying for!"/>
          <p:cNvSpPr txBox="1">
            <a:spLocks noGrp="1"/>
          </p:cNvSpPr>
          <p:nvPr>
            <p:ph type="body" sz="half" idx="4294967295"/>
          </p:nvPr>
        </p:nvSpPr>
        <p:spPr>
          <a:xfrm>
            <a:off x="778873" y="1202058"/>
            <a:ext cx="15858617" cy="55321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825500">
              <a:lnSpc>
                <a:spcPct val="110000"/>
              </a:lnSpc>
              <a:spcBef>
                <a:spcPts val="3600"/>
              </a:spcBef>
              <a:tabLst/>
              <a:defRPr sz="10000" spc="-100">
                <a:solidFill>
                  <a:srgbClr val="5E5E5E"/>
                </a:solidFill>
                <a:uFill>
                  <a:solidFill>
                    <a:srgbClr val="FF2C21"/>
                  </a:solidFill>
                </a:u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>
              <a:defRPr>
                <a:uFillTx/>
              </a:defRPr>
            </a:pPr>
            <a:r>
              <a:rPr lang="ro-RO" dirty="0">
                <a:solidFill>
                  <a:schemeClr val="tx2">
                    <a:lumMod val="10000"/>
                  </a:schemeClr>
                </a:solidFill>
              </a:rPr>
              <a:t>Trimiteți un mesaj sau un link cu conținut spiritual unui prieten pentru care vă rugați</a:t>
            </a:r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!</a:t>
            </a:r>
          </a:p>
        </p:txBody>
      </p:sp>
      <p:sp>
        <p:nvSpPr>
          <p:cNvPr id="287" name="Letter"/>
          <p:cNvSpPr/>
          <p:nvPr/>
        </p:nvSpPr>
        <p:spPr>
          <a:xfrm>
            <a:off x="8318482" y="7870611"/>
            <a:ext cx="7187721" cy="4543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4" y="0"/>
                </a:moveTo>
                <a:lnTo>
                  <a:pt x="10803" y="12213"/>
                </a:lnTo>
                <a:lnTo>
                  <a:pt x="20856" y="0"/>
                </a:lnTo>
                <a:lnTo>
                  <a:pt x="744" y="0"/>
                </a:lnTo>
                <a:close/>
                <a:moveTo>
                  <a:pt x="0" y="157"/>
                </a:moveTo>
                <a:lnTo>
                  <a:pt x="0" y="21418"/>
                </a:lnTo>
                <a:cubicBezTo>
                  <a:pt x="0" y="21518"/>
                  <a:pt x="52" y="21600"/>
                  <a:pt x="115" y="21600"/>
                </a:cubicBezTo>
                <a:lnTo>
                  <a:pt x="21485" y="21600"/>
                </a:lnTo>
                <a:cubicBezTo>
                  <a:pt x="21548" y="21600"/>
                  <a:pt x="21600" y="21518"/>
                  <a:pt x="21600" y="21418"/>
                </a:cubicBezTo>
                <a:lnTo>
                  <a:pt x="21600" y="157"/>
                </a:lnTo>
                <a:lnTo>
                  <a:pt x="10976" y="13181"/>
                </a:lnTo>
                <a:cubicBezTo>
                  <a:pt x="10924" y="13245"/>
                  <a:pt x="10861" y="13272"/>
                  <a:pt x="10797" y="13272"/>
                </a:cubicBezTo>
                <a:cubicBezTo>
                  <a:pt x="10734" y="13272"/>
                  <a:pt x="10669" y="13233"/>
                  <a:pt x="10612" y="13170"/>
                </a:cubicBezTo>
                <a:lnTo>
                  <a:pt x="0" y="157"/>
                </a:lnTo>
                <a:close/>
              </a:path>
            </a:pathLst>
          </a:custGeom>
          <a:solidFill>
            <a:srgbClr val="0091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88" name="@"/>
          <p:cNvSpPr txBox="1"/>
          <p:nvPr/>
        </p:nvSpPr>
        <p:spPr>
          <a:xfrm>
            <a:off x="11083667" y="7373519"/>
            <a:ext cx="1657351" cy="253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spc="450">
                <a:solidFill>
                  <a:srgbClr val="FFFFFF"/>
                </a:solidFill>
              </a:defRPr>
            </a:lvl1pPr>
          </a:lstStyle>
          <a:p>
            <a:r>
              <a:t>@</a:t>
            </a:r>
          </a:p>
        </p:txBody>
      </p:sp>
      <p:pic>
        <p:nvPicPr>
          <p:cNvPr id="289" name="kisspng-computer-icons-export-clip-art-export-5ada908f67e952.4786820715242732954256.png" descr="kisspng-computer-icons-export-clip-art-export-5ada908f67e952.478682071524273295425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154" y="7756181"/>
            <a:ext cx="5317299" cy="427554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Phone"/>
          <p:cNvSpPr/>
          <p:nvPr/>
        </p:nvSpPr>
        <p:spPr>
          <a:xfrm>
            <a:off x="17577680" y="1146424"/>
            <a:ext cx="5546884" cy="1142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8" y="0"/>
                </a:moveTo>
                <a:cubicBezTo>
                  <a:pt x="934" y="0"/>
                  <a:pt x="0" y="453"/>
                  <a:pt x="0" y="1004"/>
                </a:cubicBezTo>
                <a:lnTo>
                  <a:pt x="0" y="20596"/>
                </a:lnTo>
                <a:cubicBezTo>
                  <a:pt x="0" y="21152"/>
                  <a:pt x="934" y="21600"/>
                  <a:pt x="2068" y="21600"/>
                </a:cubicBezTo>
                <a:lnTo>
                  <a:pt x="19532" y="21600"/>
                </a:lnTo>
                <a:cubicBezTo>
                  <a:pt x="20666" y="21600"/>
                  <a:pt x="21600" y="21147"/>
                  <a:pt x="21600" y="20596"/>
                </a:cubicBezTo>
                <a:lnTo>
                  <a:pt x="21600" y="1004"/>
                </a:lnTo>
                <a:cubicBezTo>
                  <a:pt x="21600" y="453"/>
                  <a:pt x="20677" y="0"/>
                  <a:pt x="19532" y="0"/>
                </a:cubicBezTo>
                <a:lnTo>
                  <a:pt x="2068" y="0"/>
                </a:lnTo>
                <a:close/>
                <a:moveTo>
                  <a:pt x="9142" y="1350"/>
                </a:moveTo>
                <a:lnTo>
                  <a:pt x="12468" y="1350"/>
                </a:lnTo>
                <a:cubicBezTo>
                  <a:pt x="12758" y="1350"/>
                  <a:pt x="12990" y="1463"/>
                  <a:pt x="12990" y="1604"/>
                </a:cubicBezTo>
                <a:cubicBezTo>
                  <a:pt x="12990" y="1744"/>
                  <a:pt x="12758" y="1858"/>
                  <a:pt x="12468" y="1858"/>
                </a:cubicBezTo>
                <a:lnTo>
                  <a:pt x="9142" y="1858"/>
                </a:lnTo>
                <a:cubicBezTo>
                  <a:pt x="8853" y="1858"/>
                  <a:pt x="8621" y="1744"/>
                  <a:pt x="8621" y="1604"/>
                </a:cubicBezTo>
                <a:cubicBezTo>
                  <a:pt x="8621" y="1463"/>
                  <a:pt x="8853" y="1350"/>
                  <a:pt x="9142" y="1350"/>
                </a:cubicBezTo>
                <a:close/>
                <a:moveTo>
                  <a:pt x="1477" y="2927"/>
                </a:moveTo>
                <a:lnTo>
                  <a:pt x="20123" y="2927"/>
                </a:lnTo>
                <a:lnTo>
                  <a:pt x="20123" y="18985"/>
                </a:lnTo>
                <a:lnTo>
                  <a:pt x="1477" y="18985"/>
                </a:lnTo>
                <a:lnTo>
                  <a:pt x="1477" y="292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pic>
        <p:nvPicPr>
          <p:cNvPr id="291" name="kisspng-speech-balloon-communication-royalty-free-stock-il-we-are-talking-to-men-and-women-5aa1ffc03992a3.6495261315205662082358.png" descr="kisspng-speech-balloon-communication-royalty-free-stock-il-we-are-talking-to-men-and-women-5aa1ffc03992a3.64952613152056620823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6683" y="7146314"/>
            <a:ext cx="5348879" cy="4666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9786" y="12777854"/>
            <a:ext cx="2751702" cy="748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3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8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 advAuto="0"/>
      <p:bldP spid="287" grpId="0" animBg="1" advAuto="0"/>
      <p:bldP spid="288" grpId="0" animBg="1" advAuto="0"/>
      <p:bldP spid="289" grpId="0" animBg="1" advAuto="0"/>
      <p:bldP spid="290" grpId="0" animBg="1" advAuto="0"/>
      <p:bldP spid="291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Mission"/>
          <p:cNvSpPr txBox="1">
            <a:spLocks noGrp="1"/>
          </p:cNvSpPr>
          <p:nvPr>
            <p:ph type="body" sz="quarter" idx="4294967295"/>
          </p:nvPr>
        </p:nvSpPr>
        <p:spPr>
          <a:xfrm>
            <a:off x="4415136" y="5450465"/>
            <a:ext cx="15049672" cy="320773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800735">
              <a:lnSpc>
                <a:spcPct val="100000"/>
              </a:lnSpc>
              <a:tabLst/>
              <a:defRPr sz="19400" spc="-194">
                <a:solidFill>
                  <a:srgbClr val="5E5E5E"/>
                </a:solidFill>
                <a:uFill>
                  <a:solidFill>
                    <a:srgbClr val="FF2C21"/>
                  </a:solidFill>
                </a:u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>
              <a:defRPr>
                <a:uFillTx/>
              </a:defRPr>
            </a:pPr>
            <a:r>
              <a:rPr lang="ro-RO" sz="12000" dirty="0">
                <a:solidFill>
                  <a:srgbClr val="C00000"/>
                </a:solidFill>
                <a:uFillTx/>
              </a:rPr>
              <a:t>Vești misionare</a:t>
            </a:r>
            <a:endParaRPr sz="12000" dirty="0">
              <a:solidFill>
                <a:srgbClr val="C00000"/>
              </a:solidFill>
              <a:uFill>
                <a:solidFill>
                  <a:srgbClr val="FF2C21"/>
                </a:solidFill>
              </a:uFill>
            </a:endParaRPr>
          </a:p>
        </p:txBody>
      </p:sp>
      <p:pic>
        <p:nvPicPr>
          <p:cNvPr id="276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07023" y="8227893"/>
            <a:ext cx="19010111" cy="214283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277" name="Pencil"/>
          <p:cNvSpPr/>
          <p:nvPr/>
        </p:nvSpPr>
        <p:spPr>
          <a:xfrm rot="1921258">
            <a:off x="4860324" y="1501600"/>
            <a:ext cx="698043" cy="7311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7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7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1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solidFill>
            <a:srgbClr val="73FCD6"/>
          </a:solidFill>
          <a:ln w="25400">
            <a:solidFill>
              <a:srgbClr val="000000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9786" y="12777854"/>
            <a:ext cx="2751702" cy="74828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ACF78-934B-3386-7579-76EA7B70C725}"/>
              </a:ext>
            </a:extLst>
          </p:cNvPr>
          <p:cNvSpPr txBox="1"/>
          <p:nvPr/>
        </p:nvSpPr>
        <p:spPr>
          <a:xfrm>
            <a:off x="886744" y="8551058"/>
            <a:ext cx="2282653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o-RO" sz="3600" dirty="0">
                <a:hlinkClick r:id="rId5"/>
              </a:rPr>
              <a:t>Știri Misionare Video 2023 - YouTube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1542477542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44747 -0.003258" pathEditMode="relative">
                                      <p:cBhvr>
                                        <p:cTn id="14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 advAuto="0"/>
      <p:bldP spid="276" grpId="0" animBg="1" advAuto="0"/>
      <p:bldP spid="277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https://am.adventistmission.org/mission-spotlight"/>
          <p:cNvSpPr txBox="1"/>
          <p:nvPr/>
        </p:nvSpPr>
        <p:spPr>
          <a:xfrm>
            <a:off x="4792526" y="10111389"/>
            <a:ext cx="1479894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5000" u="sng" spc="150" dirty="0">
                <a:latin typeface="Helvetica"/>
                <a:ea typeface="Helvetica"/>
                <a:cs typeface="Helvetica"/>
                <a:sym typeface="Helvetica"/>
                <a:hlinkClick r:id="rId2"/>
              </a:rPr>
              <a:t>https://am.adventistmission.org/mission-spotlight</a:t>
            </a:r>
            <a:r>
              <a:rPr dirty="0"/>
              <a:t> </a:t>
            </a:r>
          </a:p>
        </p:txBody>
      </p:sp>
      <p:sp>
        <p:nvSpPr>
          <p:cNvPr id="295" name="Watch the weekly mission story, and try to pick up some missionary ideas!…"/>
          <p:cNvSpPr txBox="1">
            <a:spLocks noGrp="1"/>
          </p:cNvSpPr>
          <p:nvPr>
            <p:ph type="body" idx="4294967295"/>
          </p:nvPr>
        </p:nvSpPr>
        <p:spPr>
          <a:xfrm>
            <a:off x="1801153" y="144896"/>
            <a:ext cx="20781694" cy="8960047"/>
          </a:xfrm>
          <a:prstGeom prst="rect">
            <a:avLst/>
          </a:prstGeom>
        </p:spPr>
        <p:txBody>
          <a:bodyPr anchor="ctr"/>
          <a:lstStyle/>
          <a:p>
            <a:pPr algn="ctr" defTabSz="825500">
              <a:lnSpc>
                <a:spcPct val="110000"/>
              </a:lnSpc>
              <a:spcBef>
                <a:spcPts val="3600"/>
              </a:spcBef>
              <a:tabLst/>
              <a:defRPr sz="10500" spc="-104">
                <a:solidFill>
                  <a:srgbClr val="5E5E5E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rPr lang="ro-RO" sz="10500" dirty="0">
                <a:solidFill>
                  <a:schemeClr val="tx2">
                    <a:lumMod val="10000"/>
                  </a:schemeClr>
                </a:solidFill>
                <a:sym typeface="Snell Roundhand Bold"/>
              </a:rPr>
              <a:t>Urmăriți veștile misionare săptămânale  și încercați să preluați câteva idei pentru misiune!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0AD6C0D-C3BC-466A-A4A6-09DE2456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1977" y="2494294"/>
            <a:ext cx="8743950" cy="209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1A4CCC-2198-46AF-8F71-F29219B3AD5B}"/>
              </a:ext>
            </a:extLst>
          </p:cNvPr>
          <p:cNvSpPr txBox="1"/>
          <p:nvPr/>
        </p:nvSpPr>
        <p:spPr>
          <a:xfrm>
            <a:off x="803870" y="4481017"/>
            <a:ext cx="8038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  <a:t>Știri misionare:</a:t>
            </a:r>
          </a:p>
          <a:p>
            <a:endParaRPr lang="ro-RO" sz="5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BC7E2-E625-4F04-AEF4-876A915BEE84}"/>
              </a:ext>
            </a:extLst>
          </p:cNvPr>
          <p:cNvSpPr txBox="1"/>
          <p:nvPr/>
        </p:nvSpPr>
        <p:spPr>
          <a:xfrm>
            <a:off x="803870" y="6405279"/>
            <a:ext cx="80386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it-IT" sz="5200" dirty="0">
                <a:solidFill>
                  <a:schemeClr val="tx2"/>
                </a:solidFill>
                <a:latin typeface="Montserrat" panose="00000500000000000000" pitchFamily="2" charset="0"/>
              </a:rPr>
              <a:t>Canalul „Școala De Sabat” </a:t>
            </a:r>
          </a:p>
          <a:p>
            <a:endParaRPr lang="it-IT" sz="52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ro-RO" sz="5200" dirty="0">
                <a:solidFill>
                  <a:schemeClr val="tx2"/>
                </a:solidFill>
              </a:rPr>
              <a:t>https://www.youtube.com/playlist?list=PLMM09MXe2Rt-iIXNI8ac7wABNp10AY5Nt</a:t>
            </a:r>
          </a:p>
        </p:txBody>
      </p:sp>
      <p:pic>
        <p:nvPicPr>
          <p:cNvPr id="11" name="Picture 10" descr="A picture containing arrow&#10;&#10;Description automatically generated">
            <a:extLst>
              <a:ext uri="{FF2B5EF4-FFF2-40B4-BE49-F238E27FC236}">
                <a16:creationId xmlns:a16="http://schemas.microsoft.com/office/drawing/2014/main" id="{43AF03EE-28A2-490B-90CB-7710B8CA68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229" y="7144692"/>
            <a:ext cx="5618798" cy="39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0AD6C0D-C3BC-466A-A4A6-09DE2456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1977" y="2494294"/>
            <a:ext cx="8743950" cy="209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1A4CCC-2198-46AF-8F71-F29219B3AD5B}"/>
              </a:ext>
            </a:extLst>
          </p:cNvPr>
          <p:cNvSpPr txBox="1"/>
          <p:nvPr/>
        </p:nvSpPr>
        <p:spPr>
          <a:xfrm>
            <a:off x="803870" y="3542045"/>
            <a:ext cx="8038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  <a:t>Școala de Sabat pentru copii</a:t>
            </a:r>
          </a:p>
          <a:p>
            <a:endParaRPr lang="ro-RO" sz="5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BC7E2-E625-4F04-AEF4-876A915BEE84}"/>
              </a:ext>
            </a:extLst>
          </p:cNvPr>
          <p:cNvSpPr txBox="1"/>
          <p:nvPr/>
        </p:nvSpPr>
        <p:spPr>
          <a:xfrm>
            <a:off x="803870" y="6405278"/>
            <a:ext cx="803868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2"/>
                </a:solidFill>
                <a:latin typeface="Montserrat" panose="00000500000000000000" pitchFamily="2" charset="0"/>
              </a:rPr>
              <a:t>Canalul „Școala De Sabat” </a:t>
            </a:r>
          </a:p>
          <a:p>
            <a:endParaRPr lang="it-IT" sz="32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ro-RO" sz="3200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https://www.youtube.com/channel/UC-Tc1sn5d3UUR6OAYzhmtLA</a:t>
            </a:r>
            <a:r>
              <a:rPr lang="ro-RO" sz="3200" u="sng" dirty="0">
                <a:solidFill>
                  <a:schemeClr val="tx2"/>
                </a:solidFill>
              </a:rPr>
              <a:t> </a:t>
            </a:r>
            <a:r>
              <a:rPr lang="ro-RO" sz="3200" dirty="0">
                <a:solidFill>
                  <a:schemeClr val="tx2"/>
                </a:solidFill>
              </a:rPr>
              <a:t> </a:t>
            </a:r>
          </a:p>
          <a:p>
            <a:endParaRPr lang="ro-RO" sz="3200" dirty="0">
              <a:solidFill>
                <a:schemeClr val="tx2"/>
              </a:solidFill>
            </a:endParaRPr>
          </a:p>
          <a:p>
            <a:r>
              <a:rPr lang="ro-RO" sz="32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https://www.youtube.com/c/ScoalaDeSabat/videos</a:t>
            </a:r>
            <a:r>
              <a:rPr lang="ro-RO" sz="3200" dirty="0">
                <a:solidFill>
                  <a:schemeClr val="tx2"/>
                </a:solidFill>
              </a:rPr>
              <a:t> </a:t>
            </a:r>
          </a:p>
          <a:p>
            <a:endParaRPr lang="ro-RO" sz="3200" dirty="0">
              <a:solidFill>
                <a:schemeClr val="tx2"/>
              </a:solidFill>
            </a:endParaRPr>
          </a:p>
          <a:p>
            <a:r>
              <a:rPr lang="ro-RO" sz="32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https://www.facebook.com/slujireacopiilor/</a:t>
            </a:r>
            <a:r>
              <a:rPr lang="ro-RO" sz="3200" dirty="0">
                <a:solidFill>
                  <a:schemeClr val="tx2"/>
                </a:solidFill>
              </a:rPr>
              <a:t> </a:t>
            </a:r>
          </a:p>
          <a:p>
            <a:endParaRPr lang="ro-RO" sz="32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C4AA64AA-99F9-4751-A7EF-5C9119730A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229" y="7144692"/>
            <a:ext cx="5618798" cy="39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1A4CCC-2198-46AF-8F71-F29219B3AD5B}"/>
              </a:ext>
            </a:extLst>
          </p:cNvPr>
          <p:cNvSpPr txBox="1"/>
          <p:nvPr/>
        </p:nvSpPr>
        <p:spPr>
          <a:xfrm>
            <a:off x="803870" y="3542045"/>
            <a:ext cx="8299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  <a:t>ȘCOALA CUVÂNTULUI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BC7E2-E625-4F04-AEF4-876A915BEE84}"/>
              </a:ext>
            </a:extLst>
          </p:cNvPr>
          <p:cNvSpPr txBox="1"/>
          <p:nvPr/>
        </p:nvSpPr>
        <p:spPr>
          <a:xfrm>
            <a:off x="803870" y="7604694"/>
            <a:ext cx="80386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u="sng" dirty="0">
                <a:solidFill>
                  <a:schemeClr val="bg1"/>
                </a:solidFill>
                <a:hlinkClick r:id="rId2"/>
              </a:rPr>
              <a:t>https://www.facebook.com/scoala.cuvantului</a:t>
            </a:r>
            <a:r>
              <a:rPr lang="ro-RO" sz="4400" u="sng" dirty="0">
                <a:solidFill>
                  <a:schemeClr val="bg1"/>
                </a:solidFill>
              </a:rPr>
              <a:t> </a:t>
            </a:r>
          </a:p>
          <a:p>
            <a:endParaRPr lang="ro-RO" sz="4400" u="sng" dirty="0">
              <a:solidFill>
                <a:schemeClr val="bg1"/>
              </a:solidFill>
            </a:endParaRPr>
          </a:p>
          <a:p>
            <a:r>
              <a:rPr lang="ro-RO" sz="4400" u="sng" dirty="0">
                <a:solidFill>
                  <a:schemeClr val="bg1"/>
                </a:solidFill>
              </a:rPr>
              <a:t>hățaș://</a:t>
            </a:r>
            <a:r>
              <a:rPr lang="ro-RO" sz="4400" u="sng" dirty="0" err="1">
                <a:solidFill>
                  <a:schemeClr val="bg1"/>
                </a:solidFill>
              </a:rPr>
              <a:t>www.youtube.com</a:t>
            </a:r>
            <a:r>
              <a:rPr lang="ro-RO" sz="4400" u="sng" dirty="0">
                <a:solidFill>
                  <a:schemeClr val="bg1"/>
                </a:solidFill>
              </a:rPr>
              <a:t>/</a:t>
            </a:r>
            <a:r>
              <a:rPr lang="ro-RO" sz="4400" u="sng" dirty="0" err="1">
                <a:solidFill>
                  <a:schemeClr val="bg1"/>
                </a:solidFill>
              </a:rPr>
              <a:t>results?search_query</a:t>
            </a:r>
            <a:r>
              <a:rPr lang="ro-RO" sz="4400" u="sng" dirty="0">
                <a:solidFill>
                  <a:schemeClr val="bg1"/>
                </a:solidFill>
              </a:rPr>
              <a:t>=</a:t>
            </a:r>
            <a:r>
              <a:rPr lang="ro-RO" sz="4400" u="sng" dirty="0" err="1">
                <a:solidFill>
                  <a:schemeClr val="bg1"/>
                </a:solidFill>
              </a:rPr>
              <a:t>scoala+cuvantului</a:t>
            </a:r>
            <a:endParaRPr lang="ro-RO" sz="4400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36461EA-316A-41DE-BAC9-0ACE78F77B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564" y="4815840"/>
            <a:ext cx="4096636" cy="4096636"/>
          </a:xfrm>
          <a:prstGeom prst="rect">
            <a:avLst/>
          </a:prstGeom>
        </p:spPr>
      </p:pic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1FE1607A-5E11-48D4-8A23-5B7BCFC54D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6588" y="4767910"/>
            <a:ext cx="6064052" cy="42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2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878" y="4251494"/>
            <a:ext cx="3617966" cy="184894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Welcome!"/>
          <p:cNvSpPr txBox="1"/>
          <p:nvPr/>
        </p:nvSpPr>
        <p:spPr>
          <a:xfrm>
            <a:off x="1185087" y="262680"/>
            <a:ext cx="984436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0" spc="479">
                <a:solidFill>
                  <a:srgbClr val="5E5E5E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lang="ro-RO" dirty="0">
                <a:solidFill>
                  <a:srgbClr val="C00000"/>
                </a:solidFill>
              </a:rPr>
              <a:t>Bun venit</a:t>
            </a:r>
            <a:r>
              <a:rPr lang="en-GB" dirty="0">
                <a:solidFill>
                  <a:srgbClr val="C00000"/>
                </a:solidFill>
              </a:rPr>
              <a:t>!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64" y="7840412"/>
            <a:ext cx="9587414" cy="51962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oup"/>
          <p:cNvGrpSpPr/>
          <p:nvPr/>
        </p:nvGrpSpPr>
        <p:grpSpPr>
          <a:xfrm>
            <a:off x="2490062" y="2693545"/>
            <a:ext cx="7311163" cy="5218511"/>
            <a:chOff x="-98311" y="0"/>
            <a:chExt cx="7311161" cy="5218510"/>
          </a:xfrm>
        </p:grpSpPr>
        <p:sp>
          <p:nvSpPr>
            <p:cNvPr id="182" name="Callout"/>
            <p:cNvSpPr/>
            <p:nvPr/>
          </p:nvSpPr>
          <p:spPr>
            <a:xfrm>
              <a:off x="0" y="0"/>
              <a:ext cx="7037785" cy="521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3" y="0"/>
                  </a:moveTo>
                  <a:cubicBezTo>
                    <a:pt x="1403" y="0"/>
                    <a:pt x="0" y="1892"/>
                    <a:pt x="0" y="4225"/>
                  </a:cubicBezTo>
                  <a:lnTo>
                    <a:pt x="0" y="13219"/>
                  </a:lnTo>
                  <a:cubicBezTo>
                    <a:pt x="0" y="15552"/>
                    <a:pt x="1403" y="17444"/>
                    <a:pt x="3133" y="17444"/>
                  </a:cubicBezTo>
                  <a:lnTo>
                    <a:pt x="9959" y="17444"/>
                  </a:lnTo>
                  <a:lnTo>
                    <a:pt x="11251" y="21600"/>
                  </a:lnTo>
                  <a:lnTo>
                    <a:pt x="12545" y="17444"/>
                  </a:lnTo>
                  <a:lnTo>
                    <a:pt x="18467" y="17444"/>
                  </a:lnTo>
                  <a:cubicBezTo>
                    <a:pt x="20197" y="17444"/>
                    <a:pt x="21600" y="15552"/>
                    <a:pt x="21600" y="13219"/>
                  </a:cubicBezTo>
                  <a:lnTo>
                    <a:pt x="21600" y="4225"/>
                  </a:lnTo>
                  <a:cubicBezTo>
                    <a:pt x="21600" y="1892"/>
                    <a:pt x="20197" y="0"/>
                    <a:pt x="18467" y="0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F8C334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0"/>
                </a:spcBef>
                <a:tabLst/>
                <a:defRPr b="1" cap="all" spc="156">
                  <a:solidFill>
                    <a:srgbClr val="FFFFFF"/>
                  </a:solidFill>
                  <a:latin typeface="Founders Grotesk Cond Bold"/>
                  <a:ea typeface="Founders Grotesk Cond Bold"/>
                  <a:cs typeface="Founders Grotesk Cond Bold"/>
                  <a:sym typeface="Founders Grotesk Condensed"/>
                </a:defRPr>
              </a:pPr>
              <a:endParaRPr/>
            </a:p>
          </p:txBody>
        </p:sp>
        <p:sp>
          <p:nvSpPr>
            <p:cNvPr id="183" name="Don't forget to offer…"/>
            <p:cNvSpPr txBox="1"/>
            <p:nvPr/>
          </p:nvSpPr>
          <p:spPr>
            <a:xfrm>
              <a:off x="-98311" y="1123094"/>
              <a:ext cx="7311161" cy="2267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lnSpc>
                  <a:spcPct val="120000"/>
                </a:lnSpc>
                <a:spcBef>
                  <a:spcPts val="0"/>
                </a:spcBef>
                <a:defRPr sz="5100" b="1" spc="153">
                  <a:solidFill>
                    <a:srgbClr val="000000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lang="ro-RO" sz="4800" b="1" spc="153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rker Felt"/>
                </a:rPr>
                <a:t>Nu uitați să oferiți </a:t>
              </a:r>
              <a:br>
                <a:rPr lang="ro-RO" sz="4800" b="1" spc="153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rker Felt"/>
                </a:rPr>
              </a:br>
              <a:r>
                <a:rPr lang="ro-RO" sz="4800" b="1" spc="153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rker Felt"/>
                </a:rPr>
                <a:t>un zâmbet celorlalți!</a:t>
              </a:r>
              <a:endParaRPr lang="en-GB" sz="4800" b="1" spc="1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endParaRPr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12951161" y="-16027"/>
            <a:ext cx="11427993" cy="13744926"/>
            <a:chOff x="0" y="0"/>
            <a:chExt cx="11427991" cy="13744925"/>
          </a:xfrm>
        </p:grpSpPr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88" y="0"/>
              <a:ext cx="11416815" cy="7691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6816407"/>
              <a:ext cx="11427992" cy="6928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46014 -0.003438" pathEditMode="relative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17780" y="11778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 advAuto="0"/>
      <p:bldP spid="179" grpId="1" animBg="1" advAuto="0"/>
      <p:bldP spid="180" grpId="0" animBg="1" advAuto="0"/>
      <p:bldP spid="181" grpId="0" animBg="1" advAuto="0"/>
      <p:bldP spid="184" grpId="0" animBg="1" advAuto="0"/>
      <p:bldP spid="187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1A4CCC-2198-46AF-8F71-F29219B3AD5B}"/>
              </a:ext>
            </a:extLst>
          </p:cNvPr>
          <p:cNvSpPr txBox="1"/>
          <p:nvPr/>
        </p:nvSpPr>
        <p:spPr>
          <a:xfrm>
            <a:off x="803870" y="2320828"/>
            <a:ext cx="8038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  <a:t>Ghidurile instructorilor pentru </a:t>
            </a:r>
            <a:b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</a:br>
            <a: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  <a:t>studii copii:</a:t>
            </a:r>
          </a:p>
          <a:p>
            <a:endParaRPr lang="ro-RO" sz="5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BC7E2-E625-4F04-AEF4-876A915BEE84}"/>
              </a:ext>
            </a:extLst>
          </p:cNvPr>
          <p:cNvSpPr txBox="1"/>
          <p:nvPr/>
        </p:nvSpPr>
        <p:spPr>
          <a:xfrm>
            <a:off x="803870" y="8996079"/>
            <a:ext cx="80386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tx2"/>
                </a:solidFill>
                <a:latin typeface="Montserrat" panose="00000500000000000000" pitchFamily="2" charset="0"/>
              </a:rPr>
              <a:t>Editura Viață și Sănătate”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it-IT" sz="48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ro-RO" sz="3200" u="sng" dirty="0">
                <a:solidFill>
                  <a:schemeClr val="tx2"/>
                </a:solidFill>
              </a:rPr>
              <a:t>https://www.viatasisanatate.ro/resurse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5481F30-03DE-4665-9B79-B10D560911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006" y="5126747"/>
            <a:ext cx="10929108" cy="29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77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1A4CCC-2198-46AF-8F71-F29219B3AD5B}"/>
              </a:ext>
            </a:extLst>
          </p:cNvPr>
          <p:cNvSpPr txBox="1"/>
          <p:nvPr/>
        </p:nvSpPr>
        <p:spPr>
          <a:xfrm>
            <a:off x="803870" y="1844578"/>
            <a:ext cx="8038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  <a:t>GRACE LINK studii biblice copii seria veche:</a:t>
            </a:r>
          </a:p>
          <a:p>
            <a:endParaRPr lang="ro-RO" sz="5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BC7E2-E625-4F04-AEF4-876A915BEE84}"/>
              </a:ext>
            </a:extLst>
          </p:cNvPr>
          <p:cNvSpPr txBox="1"/>
          <p:nvPr/>
        </p:nvSpPr>
        <p:spPr>
          <a:xfrm>
            <a:off x="784820" y="7395879"/>
            <a:ext cx="80386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2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it-IT" sz="3200" dirty="0">
                <a:solidFill>
                  <a:schemeClr val="tx2"/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https://www.viatasisanatate.ro/resurse/gracelink-studii-biblice-copii-limba-romana-serie-veche</a:t>
            </a:r>
            <a:r>
              <a:rPr lang="ro-RO" sz="3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endParaRPr lang="ro-RO" sz="3200" u="sng" dirty="0">
              <a:solidFill>
                <a:schemeClr val="tx2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5481F30-03DE-4665-9B79-B10D560911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006" y="5126747"/>
            <a:ext cx="10929108" cy="29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6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1A4CCC-2198-46AF-8F71-F29219B3AD5B}"/>
              </a:ext>
            </a:extLst>
          </p:cNvPr>
          <p:cNvSpPr txBox="1"/>
          <p:nvPr/>
        </p:nvSpPr>
        <p:spPr>
          <a:xfrm>
            <a:off x="803870" y="3542045"/>
            <a:ext cx="80386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  <a:t>VIDEOCLIPURI </a:t>
            </a:r>
            <a:r>
              <a:rPr lang="ro-RO" sz="6400" dirty="0">
                <a:solidFill>
                  <a:schemeClr val="tx2"/>
                </a:solidFill>
                <a:latin typeface="Montserrat" panose="00000500000000000000" pitchFamily="2" charset="0"/>
              </a:rPr>
              <a:t>(doar Grace Link)</a:t>
            </a:r>
          </a:p>
          <a:p>
            <a:endParaRPr lang="ro-RO" sz="5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BC7E2-E625-4F04-AEF4-876A915BEE84}"/>
              </a:ext>
            </a:extLst>
          </p:cNvPr>
          <p:cNvSpPr txBox="1"/>
          <p:nvPr/>
        </p:nvSpPr>
        <p:spPr>
          <a:xfrm>
            <a:off x="803870" y="6405279"/>
            <a:ext cx="80386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it-IT" sz="5200" dirty="0">
                <a:solidFill>
                  <a:schemeClr val="tx2"/>
                </a:solidFill>
                <a:latin typeface="Montserrat" panose="00000500000000000000" pitchFamily="2" charset="0"/>
              </a:rPr>
              <a:t>Cloud advent.ist</a:t>
            </a:r>
          </a:p>
          <a:p>
            <a:endParaRPr lang="it-IT" sz="52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ro-RO" sz="5200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https://advent.ist/F</a:t>
            </a:r>
            <a:endParaRPr lang="ro-RO" sz="5200" u="sng" dirty="0">
              <a:solidFill>
                <a:schemeClr val="tx2"/>
              </a:solidFill>
            </a:endParaRPr>
          </a:p>
          <a:p>
            <a:endParaRPr lang="ro-RO" sz="5200" u="sng" dirty="0">
              <a:solidFill>
                <a:schemeClr val="tx2"/>
              </a:solidFill>
            </a:endParaRPr>
          </a:p>
          <a:p>
            <a:r>
              <a:rPr lang="ro-RO" sz="5200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https://www.facebook.com/slujireacopiilor/</a:t>
            </a:r>
            <a:r>
              <a:rPr lang="ro-RO" sz="5200" u="sng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B7C2569-29EF-4D5C-91C2-6BF86724DC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1698" y="3304691"/>
            <a:ext cx="7659356" cy="71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33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1A4CCC-2198-46AF-8F71-F29219B3AD5B}"/>
              </a:ext>
            </a:extLst>
          </p:cNvPr>
          <p:cNvSpPr txBox="1"/>
          <p:nvPr/>
        </p:nvSpPr>
        <p:spPr>
          <a:xfrm>
            <a:off x="803870" y="3542045"/>
            <a:ext cx="8299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dirty="0">
                <a:solidFill>
                  <a:schemeClr val="tx2"/>
                </a:solidFill>
                <a:latin typeface="Montserrat Bold" panose="00000800000000000000" pitchFamily="2" charset="0"/>
              </a:rPr>
              <a:t>„BIBLE JUNIOR” </a:t>
            </a:r>
            <a:r>
              <a:rPr lang="ro-RO" sz="7200" dirty="0">
                <a:solidFill>
                  <a:schemeClr val="tx2"/>
                </a:solidFill>
                <a:latin typeface="Montserrat" panose="00000500000000000000" pitchFamily="2" charset="0"/>
              </a:rPr>
              <a:t>aplicație pentru grupa PRIMARĂ</a:t>
            </a:r>
          </a:p>
          <a:p>
            <a:endParaRPr lang="ro-RO" sz="5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BC7E2-E625-4F04-AEF4-876A915BEE84}"/>
              </a:ext>
            </a:extLst>
          </p:cNvPr>
          <p:cNvSpPr txBox="1"/>
          <p:nvPr/>
        </p:nvSpPr>
        <p:spPr>
          <a:xfrm>
            <a:off x="803870" y="7604695"/>
            <a:ext cx="80386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200" u="sng" dirty="0">
                <a:solidFill>
                  <a:schemeClr val="tx2"/>
                </a:solidFill>
              </a:rPr>
              <a:t>https://www.facebook.com/Bible-Junior-101944451640925/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FE778A2-D145-4A1B-963A-2500BC9313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7203" y="3702911"/>
            <a:ext cx="6310178" cy="63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1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May God give you a blessed Sabbath!"/>
          <p:cNvSpPr txBox="1">
            <a:spLocks noGrp="1"/>
          </p:cNvSpPr>
          <p:nvPr>
            <p:ph type="body" sz="quarter" idx="4294967295"/>
          </p:nvPr>
        </p:nvSpPr>
        <p:spPr>
          <a:xfrm>
            <a:off x="2559281" y="4165601"/>
            <a:ext cx="19466027" cy="32077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825500">
              <a:lnSpc>
                <a:spcPct val="100000"/>
              </a:lnSpc>
              <a:tabLst/>
              <a:defRPr sz="10000" spc="-100">
                <a:solidFill>
                  <a:srgbClr val="5E5E5E"/>
                </a:solidFill>
                <a:uFill>
                  <a:solidFill>
                    <a:srgbClr val="FF2C21"/>
                  </a:solidFill>
                </a:u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>
              <a:defRPr>
                <a:uFillTx/>
              </a:defRPr>
            </a:pPr>
            <a:r>
              <a:rPr lang="ro-RO" sz="15000" dirty="0">
                <a:solidFill>
                  <a:srgbClr val="C00000"/>
                </a:solidFill>
              </a:rPr>
              <a:t>Sabat fericit!</a:t>
            </a:r>
            <a:endParaRPr sz="15000" dirty="0">
              <a:solidFill>
                <a:srgbClr val="C00000"/>
              </a:solidFill>
              <a:uFill>
                <a:solidFill>
                  <a:srgbClr val="FF2C21"/>
                </a:solidFill>
              </a:uFill>
            </a:endParaRPr>
          </a:p>
        </p:txBody>
      </p:sp>
      <p:pic>
        <p:nvPicPr>
          <p:cNvPr id="298" name="Line Line" descr="Line Lin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896" y="7408444"/>
            <a:ext cx="21028602" cy="342901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299" name="Pencil"/>
          <p:cNvSpPr/>
          <p:nvPr/>
        </p:nvSpPr>
        <p:spPr>
          <a:xfrm rot="1921258">
            <a:off x="3568328" y="1213662"/>
            <a:ext cx="656862" cy="6880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6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6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1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solidFill>
            <a:srgbClr val="73FCD6"/>
          </a:solidFill>
          <a:ln w="25400">
            <a:solidFill>
              <a:srgbClr val="000000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9786" y="12777854"/>
            <a:ext cx="2751702" cy="748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810653 -0.001015" pathEditMode="relative">
                                      <p:cBhvr>
                                        <p:cTn id="14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 advAuto="0"/>
      <p:bldP spid="298" grpId="0" animBg="1" advAuto="0"/>
      <p:bldP spid="29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933" y="-5105"/>
            <a:ext cx="2057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FELLOWSHIP"/>
          <p:cNvSpPr txBox="1">
            <a:spLocks noGrp="1"/>
          </p:cNvSpPr>
          <p:nvPr>
            <p:ph type="title" idx="4294967295"/>
          </p:nvPr>
        </p:nvSpPr>
        <p:spPr>
          <a:xfrm rot="16200000">
            <a:off x="-5588369" y="5605758"/>
            <a:ext cx="13726208" cy="2504484"/>
          </a:xfrm>
          <a:prstGeom prst="rect">
            <a:avLst/>
          </a:prstGeom>
          <a:solidFill>
            <a:srgbClr val="409490"/>
          </a:solidFill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algn="ctr" defTabSz="643889">
              <a:defRPr sz="156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Black Condensed"/>
              </a:defRPr>
            </a:lvl1pPr>
          </a:lstStyle>
          <a:p>
            <a:r>
              <a:rPr lang="en-GB" dirty="0"/>
              <a:t>P</a:t>
            </a:r>
            <a:r>
              <a:rPr lang="ro-RO" dirty="0"/>
              <a:t>ĂRTĂȘIE</a:t>
            </a:r>
            <a:endParaRPr dirty="0"/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9786" y="12777854"/>
            <a:ext cx="2751702" cy="74828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I was so glad to see how…"/>
          <p:cNvSpPr txBox="1"/>
          <p:nvPr/>
        </p:nvSpPr>
        <p:spPr>
          <a:xfrm>
            <a:off x="18000694" y="2509639"/>
            <a:ext cx="4056402" cy="1659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300" spc="129">
                <a:solidFill>
                  <a:srgbClr val="FFFF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 lvl="0">
              <a:defRPr/>
            </a:pPr>
            <a:r>
              <a:rPr lang="ro-RO" sz="4200" dirty="0">
                <a:latin typeface="Comic Sans MS" panose="030F0902030302020204" pitchFamily="66" charset="0"/>
              </a:rPr>
              <a:t>Am fost atât de bucuroasă văzând cum…</a:t>
            </a:r>
          </a:p>
        </p:txBody>
      </p:sp>
      <p:sp>
        <p:nvSpPr>
          <p:cNvPr id="195" name="Listen to what has happened to me…"/>
          <p:cNvSpPr txBox="1"/>
          <p:nvPr/>
        </p:nvSpPr>
        <p:spPr>
          <a:xfrm rot="21240000">
            <a:off x="14398466" y="2247536"/>
            <a:ext cx="334338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 b="1" spc="119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o-RO" sz="4400" dirty="0">
                <a:latin typeface="Comic Sans MS" panose="030F0902030302020204" pitchFamily="66" charset="0"/>
              </a:rPr>
              <a:t>Iată ce mi s-a întâmplat</a:t>
            </a:r>
            <a:r>
              <a:rPr lang="en-GB" sz="4400" dirty="0"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196" name="I also had a problem with…"/>
          <p:cNvSpPr txBox="1"/>
          <p:nvPr/>
        </p:nvSpPr>
        <p:spPr>
          <a:xfrm rot="840000">
            <a:off x="10342367" y="2064117"/>
            <a:ext cx="3655541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 spc="129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/>
            </a:pPr>
            <a:r>
              <a:rPr lang="ro-RO" sz="4400" dirty="0"/>
              <a:t>Și eu am avut o problemă cu</a:t>
            </a:r>
            <a:r>
              <a:rPr lang="en-GB" sz="4400" dirty="0"/>
              <a:t>…</a:t>
            </a:r>
          </a:p>
        </p:txBody>
      </p:sp>
      <p:sp>
        <p:nvSpPr>
          <p:cNvPr id="197" name="This week, I faced with a problem…"/>
          <p:cNvSpPr txBox="1"/>
          <p:nvPr/>
        </p:nvSpPr>
        <p:spPr>
          <a:xfrm rot="240000">
            <a:off x="5652971" y="1926420"/>
            <a:ext cx="4521230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300" b="1" spc="129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lvl="0">
              <a:defRPr/>
            </a:pPr>
            <a:r>
              <a:rPr lang="pt-BR" sz="4400" dirty="0">
                <a:latin typeface="Comic Sans MS" panose="030F0902030302020204" pitchFamily="66" charset="0"/>
              </a:rPr>
              <a:t>Săptămâna aceasta m-am confruntat cu o problemă…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 advAuto="0"/>
      <p:bldP spid="194" grpId="0" animBg="1" advAuto="0"/>
      <p:bldP spid="195" grpId="0" animBg="1" advAuto="0"/>
      <p:bldP spid="196" grpId="0" animBg="1" advAuto="0"/>
      <p:bldP spid="19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Edit Document"/>
          <p:cNvSpPr/>
          <p:nvPr/>
        </p:nvSpPr>
        <p:spPr>
          <a:xfrm>
            <a:off x="420853" y="281222"/>
            <a:ext cx="12105740" cy="13153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0091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02" name="I PRAY FOR…"/>
          <p:cNvSpPr txBox="1"/>
          <p:nvPr/>
        </p:nvSpPr>
        <p:spPr>
          <a:xfrm rot="18900000">
            <a:off x="6547260" y="5997970"/>
            <a:ext cx="53373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 spc="153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 algn="l">
              <a:defRPr/>
            </a:pPr>
            <a:r>
              <a:rPr lang="ro-RO" sz="4800" dirty="0"/>
              <a:t>   MĂ ROG PENTRU</a:t>
            </a:r>
            <a:r>
              <a:rPr lang="ro-RO" sz="3600" dirty="0"/>
              <a:t>… </a:t>
            </a:r>
          </a:p>
        </p:txBody>
      </p:sp>
      <p:pic>
        <p:nvPicPr>
          <p:cNvPr id="203" name="pngwing.com.png" descr="pngwing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019" y="2416024"/>
            <a:ext cx="7138891" cy="888395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MY PRAYER LIST"/>
          <p:cNvSpPr txBox="1">
            <a:spLocks noGrp="1"/>
          </p:cNvSpPr>
          <p:nvPr>
            <p:ph type="body" sz="quarter" idx="4294967295"/>
          </p:nvPr>
        </p:nvSpPr>
        <p:spPr>
          <a:xfrm>
            <a:off x="616039" y="605710"/>
            <a:ext cx="6234055" cy="3207735"/>
          </a:xfrm>
          <a:prstGeom prst="rect">
            <a:avLst/>
          </a:prstGeom>
        </p:spPr>
        <p:txBody>
          <a:bodyPr anchor="ctr"/>
          <a:lstStyle>
            <a:lvl1pPr algn="ctr" defTabSz="825500">
              <a:lnSpc>
                <a:spcPct val="110000"/>
              </a:lnSpc>
              <a:spcBef>
                <a:spcPts val="3600"/>
              </a:spcBef>
              <a:tabLst/>
              <a:defRPr spc="-79">
                <a:solidFill>
                  <a:srgbClr val="FFFFFF"/>
                </a:solidFill>
                <a:uFill>
                  <a:solidFill>
                    <a:srgbClr val="FF2C21"/>
                  </a:solidFill>
                </a:u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ro-RO" dirty="0"/>
              <a:t>LISTA MEA DE RUGĂCIUNE</a:t>
            </a:r>
            <a:endParaRPr lang="en-GB" dirty="0"/>
          </a:p>
        </p:txBody>
      </p:sp>
      <p:sp>
        <p:nvSpPr>
          <p:cNvPr id="205" name="Someone…"/>
          <p:cNvSpPr txBox="1"/>
          <p:nvPr/>
        </p:nvSpPr>
        <p:spPr>
          <a:xfrm>
            <a:off x="420853" y="5738388"/>
            <a:ext cx="7880814" cy="93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 spc="300">
                <a:solidFill>
                  <a:srgbClr val="FFFFFF"/>
                </a:solidFill>
                <a:latin typeface="SignPainter-HouseScript Semibold"/>
                <a:ea typeface="SignPainter-HouseScript Semibold"/>
                <a:cs typeface="SignPainter-HouseScript Semibold"/>
                <a:sym typeface="SignPainter-HouseScript Semibold"/>
              </a:defRPr>
            </a:lvl1pPr>
          </a:lstStyle>
          <a:p>
            <a:endParaRPr lang="ro-RO" b="1" i="1" dirty="0"/>
          </a:p>
          <a:p>
            <a:endParaRPr lang="ro-RO" dirty="0"/>
          </a:p>
          <a:p>
            <a:pPr lvl="0"/>
            <a:r>
              <a:rPr lang="ro-RO" dirty="0"/>
              <a:t>       </a:t>
            </a:r>
            <a:r>
              <a:rPr lang="ro-RO" sz="14000" b="1" dirty="0">
                <a:latin typeface="Edwardian Script ITC" panose="030303020407070D0804" pitchFamily="66" charset="0"/>
              </a:rPr>
              <a:t>Cineva…</a:t>
            </a:r>
            <a:r>
              <a:rPr lang="ro-RO" sz="14000" dirty="0"/>
              <a:t>     </a:t>
            </a:r>
            <a:endParaRPr lang="ro-RO" sz="14000" b="1" dirty="0">
              <a:latin typeface="Edwardian Script ITC" panose="030303020407070D0804" pitchFamily="66" charset="0"/>
            </a:endParaRPr>
          </a:p>
          <a:p>
            <a:endParaRPr dirty="0"/>
          </a:p>
        </p:txBody>
      </p:sp>
      <p:sp>
        <p:nvSpPr>
          <p:cNvPr id="206" name="WHO are you praying for?"/>
          <p:cNvSpPr txBox="1"/>
          <p:nvPr/>
        </p:nvSpPr>
        <p:spPr>
          <a:xfrm>
            <a:off x="12259028" y="11694619"/>
            <a:ext cx="920284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spc="300">
                <a:solidFill>
                  <a:srgbClr val="000000"/>
                </a:solidFill>
                <a:latin typeface="SignPainter-HouseScript Semibold"/>
                <a:ea typeface="SignPainter-HouseScript Semibold"/>
                <a:cs typeface="SignPainter-HouseScript Semibold"/>
                <a:sym typeface="SignPainter-HouseScript Semibold"/>
              </a:defRPr>
            </a:lvl1pPr>
          </a:lstStyle>
          <a:p>
            <a:pPr lvl="0" algn="l">
              <a:defRPr/>
            </a:pPr>
            <a:r>
              <a:rPr lang="ro-RO" b="1" dirty="0">
                <a:latin typeface="Edwardian Script ITC" panose="030303020407070D0804" pitchFamily="66" charset="0"/>
              </a:rPr>
              <a:t>    </a:t>
            </a:r>
            <a:r>
              <a:rPr lang="ro-RO" b="1" dirty="0">
                <a:solidFill>
                  <a:srgbClr val="C00000"/>
                </a:solidFill>
                <a:latin typeface="Edwardian Script ITC" panose="030303020407070D0804" pitchFamily="66" charset="0"/>
              </a:rPr>
              <a:t>Pentru cine te rogi?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 advAuto="0"/>
      <p:bldP spid="205" grpId="0" animBg="1" advAuto="0"/>
      <p:bldP spid="20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Line Line" descr="Line Line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070" y="6686550"/>
            <a:ext cx="15465860" cy="342900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211" name="Lesson 1"/>
          <p:cNvSpPr txBox="1">
            <a:spLocks noGrp="1"/>
          </p:cNvSpPr>
          <p:nvPr>
            <p:ph type="body" sz="quarter" idx="4294967295"/>
          </p:nvPr>
        </p:nvSpPr>
        <p:spPr>
          <a:xfrm>
            <a:off x="3873157" y="3796993"/>
            <a:ext cx="16637686" cy="3207735"/>
          </a:xfrm>
          <a:prstGeom prst="rect">
            <a:avLst/>
          </a:prstGeom>
        </p:spPr>
        <p:txBody>
          <a:bodyPr anchor="ctr"/>
          <a:lstStyle>
            <a:lvl1pPr algn="ctr" defTabSz="800735">
              <a:lnSpc>
                <a:spcPct val="100000"/>
              </a:lnSpc>
              <a:tabLst/>
              <a:defRPr sz="19400" spc="-194">
                <a:solidFill>
                  <a:srgbClr val="5E5E5E"/>
                </a:solidFill>
                <a:uFill>
                  <a:solidFill>
                    <a:srgbClr val="FF2C21"/>
                  </a:solidFill>
                </a:u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>
              <a:defRPr>
                <a:uFillTx/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  <a:uFill>
                  <a:solidFill>
                    <a:srgbClr val="FF2C21"/>
                  </a:solidFill>
                </a:uFill>
              </a:rPr>
              <a:t>Le</a:t>
            </a:r>
            <a:r>
              <a:rPr lang="ro-RO" dirty="0" err="1">
                <a:solidFill>
                  <a:schemeClr val="tx2">
                    <a:lumMod val="10000"/>
                  </a:schemeClr>
                </a:solidFill>
                <a:uFill>
                  <a:solidFill>
                    <a:srgbClr val="FF2C21"/>
                  </a:solidFill>
                </a:uFill>
              </a:rPr>
              <a:t>cția</a:t>
            </a:r>
            <a:r>
              <a:rPr dirty="0">
                <a:solidFill>
                  <a:schemeClr val="tx2">
                    <a:lumMod val="10000"/>
                  </a:schemeClr>
                </a:solidFill>
                <a:uFill>
                  <a:solidFill>
                    <a:srgbClr val="FF2C21"/>
                  </a:solidFill>
                </a:uFill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uFillTx/>
              </a:rPr>
              <a:t>7</a:t>
            </a:r>
            <a:endParaRPr dirty="0">
              <a:solidFill>
                <a:schemeClr val="tx2">
                  <a:lumMod val="10000"/>
                </a:schemeClr>
              </a:solidFill>
              <a:uFill>
                <a:solidFill>
                  <a:srgbClr val="FF2C21"/>
                </a:solidFill>
              </a:uFill>
            </a:endParaRPr>
          </a:p>
        </p:txBody>
      </p:sp>
      <p:sp>
        <p:nvSpPr>
          <p:cNvPr id="212" name="Pencil"/>
          <p:cNvSpPr/>
          <p:nvPr/>
        </p:nvSpPr>
        <p:spPr>
          <a:xfrm rot="1921258">
            <a:off x="6382420" y="178311"/>
            <a:ext cx="695873" cy="7289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7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7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1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solidFill>
            <a:srgbClr val="73FCD6"/>
          </a:solidFill>
          <a:ln w="25400">
            <a:solidFill>
              <a:srgbClr val="000000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5A634-4CE7-9C46-8ECE-4B87644DA959}"/>
              </a:ext>
            </a:extLst>
          </p:cNvPr>
          <p:cNvSpPr txBox="1"/>
          <p:nvPr/>
        </p:nvSpPr>
        <p:spPr bwMode="auto">
          <a:xfrm>
            <a:off x="886744" y="7843145"/>
            <a:ext cx="22970551" cy="19082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1800" dirty="0" err="1">
                <a:solidFill>
                  <a:srgbClr val="C00000"/>
                </a:solidFill>
              </a:rPr>
              <a:t>Misiunea</a:t>
            </a:r>
            <a:r>
              <a:rPr lang="en-US" sz="11800" dirty="0">
                <a:solidFill>
                  <a:srgbClr val="C00000"/>
                </a:solidFill>
              </a:rPr>
              <a:t> </a:t>
            </a:r>
            <a:r>
              <a:rPr lang="en-US" sz="11800" dirty="0" err="1">
                <a:solidFill>
                  <a:srgbClr val="C00000"/>
                </a:solidFill>
              </a:rPr>
              <a:t>pentru</a:t>
            </a:r>
            <a:r>
              <a:rPr lang="en-US" sz="11800" dirty="0">
                <a:solidFill>
                  <a:srgbClr val="C00000"/>
                </a:solidFill>
              </a:rPr>
              <a:t> </a:t>
            </a:r>
            <a:r>
              <a:rPr lang="en-US" sz="11800" dirty="0" err="1">
                <a:solidFill>
                  <a:srgbClr val="C00000"/>
                </a:solidFill>
              </a:rPr>
              <a:t>aproapele</a:t>
            </a:r>
            <a:r>
              <a:rPr lang="en-US" sz="11800" dirty="0">
                <a:solidFill>
                  <a:srgbClr val="C00000"/>
                </a:solidFill>
              </a:rPr>
              <a:t> meu</a:t>
            </a:r>
            <a:endParaRPr lang="x-none" sz="1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04394 0.004708" pathEditMode="relative">
                                      <p:cBhvr>
                                        <p:cTn id="1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 advAuto="0"/>
      <p:bldP spid="211" grpId="0" animBg="1" advAuto="0"/>
      <p:bldP spid="21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" name="Oval"/>
          <p:cNvSpPr/>
          <p:nvPr/>
        </p:nvSpPr>
        <p:spPr bwMode="auto">
          <a:xfrm rot="15633282">
            <a:off x="746611" y="1527333"/>
            <a:ext cx="10342454" cy="10661335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18" name="Oval"/>
          <p:cNvSpPr/>
          <p:nvPr/>
        </p:nvSpPr>
        <p:spPr bwMode="auto">
          <a:xfrm rot="8065471">
            <a:off x="13282390" y="1527331"/>
            <a:ext cx="10342455" cy="10661336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0" name="Genesis 3:1-2; Revelation 12:7-9…"/>
          <p:cNvSpPr txBox="1"/>
          <p:nvPr/>
        </p:nvSpPr>
        <p:spPr bwMode="auto">
          <a:xfrm>
            <a:off x="1022020" y="2902777"/>
            <a:ext cx="9780114" cy="795405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/>
          <a:p>
            <a: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5E5E5E"/>
                </a:solidFill>
                <a:latin typeface="Impact"/>
                <a:ea typeface="Impact"/>
                <a:cs typeface="Impact"/>
              </a:defRPr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 10:27</a:t>
            </a:r>
            <a:endParaRPr lang="ro-RO" sz="6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5E5E5E"/>
                </a:solidFill>
                <a:latin typeface="Impact"/>
                <a:ea typeface="Impact"/>
                <a:cs typeface="Impact"/>
              </a:defRPr>
            </a:pPr>
            <a:r>
              <a:rPr lang="en-US" sz="6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Explica</a:t>
            </a:r>
            <a:r>
              <a:rPr lang="ro-RO" sz="6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ți însemnătatea sintagmei „pe aproapele tău ca pe tine însuți” când vine vorba să iubim pe cineva!  </a:t>
            </a:r>
          </a:p>
          <a:p>
            <a: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5E5E5E"/>
                </a:solidFill>
                <a:latin typeface="Impact"/>
                <a:ea typeface="Impact"/>
                <a:cs typeface="Impact"/>
              </a:defRPr>
            </a:pPr>
            <a:endParaRPr lang="it-IT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What kind of proofs could you present someone that the devil is real, not only a metaphor or an abstract principle?"/>
          <p:cNvSpPr txBox="1"/>
          <p:nvPr/>
        </p:nvSpPr>
        <p:spPr bwMode="auto">
          <a:xfrm>
            <a:off x="13924836" y="2393504"/>
            <a:ext cx="8922453" cy="758171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000000"/>
                </a:solidFill>
                <a:latin typeface="Impact"/>
                <a:ea typeface="Impact"/>
                <a:cs typeface="Impact"/>
              </a:defRPr>
            </a:lvl1pPr>
          </a:lstStyle>
          <a:p>
            <a:endParaRPr lang="ro-RO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6000" dirty="0">
                <a:latin typeface="Calibri" panose="020F0502020204030204" pitchFamily="34" charset="0"/>
                <a:cs typeface="Calibri" panose="020F0502020204030204" pitchFamily="34" charset="0"/>
              </a:rPr>
              <a:t>Care este legătura între iubirea pentru aproape și efortul misionar?</a:t>
            </a:r>
          </a:p>
        </p:txBody>
      </p:sp>
      <p:sp>
        <p:nvSpPr>
          <p:cNvPr id="222" name="Water Drop"/>
          <p:cNvSpPr/>
          <p:nvPr/>
        </p:nvSpPr>
        <p:spPr bwMode="auto">
          <a:xfrm>
            <a:off x="11325297" y="4589271"/>
            <a:ext cx="1733406" cy="28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3" name="Fountain Pen"/>
          <p:cNvSpPr/>
          <p:nvPr/>
        </p:nvSpPr>
        <p:spPr bwMode="auto">
          <a:xfrm>
            <a:off x="11226056" y="-34578"/>
            <a:ext cx="1931888" cy="4563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4" name="1"/>
          <p:cNvSpPr txBox="1"/>
          <p:nvPr/>
        </p:nvSpPr>
        <p:spPr bwMode="auto">
          <a:xfrm>
            <a:off x="11795685" y="5361271"/>
            <a:ext cx="792629" cy="2108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3000" spc="390">
                <a:ln w="12700" cap="flat">
                  <a:solidFill>
                    <a:schemeClr val="accent1">
                      <a:hueOff val="-42304"/>
                      <a:satOff val="23749"/>
                      <a:lumOff val="-45745"/>
                    </a:schemeClr>
                  </a:solidFill>
                  <a:prstDash val="solid"/>
                  <a:miter lim="400000"/>
                </a:ln>
                <a:solidFill>
                  <a:srgbClr val="73FCD6"/>
                </a:solidFill>
                <a:latin typeface="Impact"/>
                <a:ea typeface="Impact"/>
                <a:cs typeface="Impact"/>
              </a:defRPr>
            </a:lvl1pPr>
          </a:lstStyle>
          <a:p>
            <a:pPr algn="l">
              <a:defRPr/>
            </a:pPr>
            <a:r>
              <a:rPr dirty="0"/>
              <a:t>1</a:t>
            </a:r>
          </a:p>
        </p:txBody>
      </p:sp>
      <p:sp>
        <p:nvSpPr>
          <p:cNvPr id="12" name="EXPLANATION">
            <a:extLst>
              <a:ext uri="{FF2B5EF4-FFF2-40B4-BE49-F238E27FC236}">
                <a16:creationId xmlns:a16="http://schemas.microsoft.com/office/drawing/2014/main" id="{9DD27C08-40CD-B74F-10C6-E1A3BE19908A}"/>
              </a:ext>
            </a:extLst>
          </p:cNvPr>
          <p:cNvSpPr txBox="1"/>
          <p:nvPr/>
        </p:nvSpPr>
        <p:spPr bwMode="auto">
          <a:xfrm rot="18900000">
            <a:off x="170318" y="2778352"/>
            <a:ext cx="4767674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dirty="0"/>
              <a:t>EXPLICAȚIE</a:t>
            </a:r>
            <a:endParaRPr dirty="0"/>
          </a:p>
        </p:txBody>
      </p:sp>
      <p:sp>
        <p:nvSpPr>
          <p:cNvPr id="13" name="APPLICATION">
            <a:extLst>
              <a:ext uri="{FF2B5EF4-FFF2-40B4-BE49-F238E27FC236}">
                <a16:creationId xmlns:a16="http://schemas.microsoft.com/office/drawing/2014/main" id="{4A5AB4CF-8386-FCC9-3F58-9F71241E44BE}"/>
              </a:ext>
            </a:extLst>
          </p:cNvPr>
          <p:cNvSpPr txBox="1"/>
          <p:nvPr/>
        </p:nvSpPr>
        <p:spPr bwMode="auto">
          <a:xfrm rot="2640000">
            <a:off x="19530490" y="2778352"/>
            <a:ext cx="4326708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ro-RO" dirty="0"/>
              <a:t>APLICAȚIE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28" dur="1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9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3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" name="Oval"/>
          <p:cNvSpPr/>
          <p:nvPr/>
        </p:nvSpPr>
        <p:spPr bwMode="auto">
          <a:xfrm rot="15633282">
            <a:off x="746611" y="1527333"/>
            <a:ext cx="10342454" cy="10661335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18" name="Oval"/>
          <p:cNvSpPr/>
          <p:nvPr/>
        </p:nvSpPr>
        <p:spPr bwMode="auto">
          <a:xfrm rot="8065471">
            <a:off x="13282390" y="1527331"/>
            <a:ext cx="10342455" cy="10661336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0" name="Genesis 3:1-2; Revelation 12:7-9…"/>
          <p:cNvSpPr txBox="1"/>
          <p:nvPr/>
        </p:nvSpPr>
        <p:spPr bwMode="auto">
          <a:xfrm>
            <a:off x="756517" y="2108926"/>
            <a:ext cx="10320339" cy="871296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5E5E5E"/>
                </a:solidFill>
                <a:latin typeface="Impact"/>
                <a:ea typeface="Impact"/>
                <a:cs typeface="Impact"/>
              </a:defRPr>
            </a:pPr>
            <a:r>
              <a:rPr lang="ro-RO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Cor.15:30-32</a:t>
            </a:r>
          </a:p>
          <a:p>
            <a: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5E5E5E"/>
                </a:solidFill>
                <a:latin typeface="Impact"/>
                <a:ea typeface="Impact"/>
                <a:cs typeface="Impact"/>
              </a:defRPr>
            </a:pPr>
            <a:r>
              <a:rPr lang="ro-RO" sz="6000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ce primejdii se referă Pavel și de ce a fost atât de determinat să și le asume?</a:t>
            </a:r>
            <a:endParaRPr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What kind of proofs could you present someone that the devil is real, not only a metaphor or an abstract principle?"/>
          <p:cNvSpPr txBox="1"/>
          <p:nvPr/>
        </p:nvSpPr>
        <p:spPr bwMode="auto">
          <a:xfrm>
            <a:off x="13922126" y="4049688"/>
            <a:ext cx="8928992" cy="751649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000000"/>
                </a:solidFill>
                <a:latin typeface="Impact"/>
                <a:ea typeface="Impact"/>
                <a:cs typeface="Impact"/>
              </a:defRPr>
            </a:lvl1pPr>
          </a:lstStyle>
          <a:p>
            <a:r>
              <a:rPr lang="ro-RO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 fi cineva un copil autentic al lui Dumnezeu, fără ca viața sau circumstanțele vieții sale să fie puse în primejdie?         De ce?</a:t>
            </a:r>
          </a:p>
          <a:p>
            <a:endParaRPr lang="ro-RO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Water Drop"/>
          <p:cNvSpPr/>
          <p:nvPr/>
        </p:nvSpPr>
        <p:spPr bwMode="auto">
          <a:xfrm>
            <a:off x="11325297" y="4589271"/>
            <a:ext cx="1733406" cy="28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3" name="Fountain Pen"/>
          <p:cNvSpPr/>
          <p:nvPr/>
        </p:nvSpPr>
        <p:spPr bwMode="auto">
          <a:xfrm>
            <a:off x="11226056" y="-34578"/>
            <a:ext cx="1931888" cy="4563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4" name="1"/>
          <p:cNvSpPr txBox="1"/>
          <p:nvPr/>
        </p:nvSpPr>
        <p:spPr bwMode="auto">
          <a:xfrm>
            <a:off x="11795685" y="5363801"/>
            <a:ext cx="989373" cy="21031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3000" spc="390">
                <a:ln w="12700" cap="flat">
                  <a:solidFill>
                    <a:schemeClr val="accent1">
                      <a:hueOff val="-42304"/>
                      <a:satOff val="23749"/>
                      <a:lumOff val="-45745"/>
                    </a:schemeClr>
                  </a:solidFill>
                  <a:prstDash val="solid"/>
                  <a:miter lim="400000"/>
                </a:ln>
                <a:solidFill>
                  <a:srgbClr val="73FCD6"/>
                </a:solidFill>
                <a:latin typeface="Impact"/>
                <a:ea typeface="Impact"/>
                <a:cs typeface="Impact"/>
              </a:defRPr>
            </a:lvl1pPr>
          </a:lstStyle>
          <a:p>
            <a:pPr algn="l">
              <a:defRPr/>
            </a:pPr>
            <a:r>
              <a:rPr lang="en-GB"/>
              <a:t>2</a:t>
            </a:r>
            <a:endParaRPr/>
          </a:p>
        </p:txBody>
      </p:sp>
      <p:sp>
        <p:nvSpPr>
          <p:cNvPr id="12" name="EXPLANATION">
            <a:extLst>
              <a:ext uri="{FF2B5EF4-FFF2-40B4-BE49-F238E27FC236}">
                <a16:creationId xmlns:a16="http://schemas.microsoft.com/office/drawing/2014/main" id="{7D0F3F0C-5F5D-05F7-5A3B-E45C3DFAC603}"/>
              </a:ext>
            </a:extLst>
          </p:cNvPr>
          <p:cNvSpPr txBox="1"/>
          <p:nvPr/>
        </p:nvSpPr>
        <p:spPr bwMode="auto">
          <a:xfrm rot="18900000">
            <a:off x="170318" y="2778352"/>
            <a:ext cx="4767674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dirty="0"/>
              <a:t>EXPLICAȚIE</a:t>
            </a:r>
            <a:endParaRPr dirty="0"/>
          </a:p>
        </p:txBody>
      </p:sp>
      <p:sp>
        <p:nvSpPr>
          <p:cNvPr id="13" name="APPLICATION">
            <a:extLst>
              <a:ext uri="{FF2B5EF4-FFF2-40B4-BE49-F238E27FC236}">
                <a16:creationId xmlns:a16="http://schemas.microsoft.com/office/drawing/2014/main" id="{9A7ECF55-EBC1-DEB1-45FB-831163FC8760}"/>
              </a:ext>
            </a:extLst>
          </p:cNvPr>
          <p:cNvSpPr txBox="1"/>
          <p:nvPr/>
        </p:nvSpPr>
        <p:spPr bwMode="auto">
          <a:xfrm rot="2640000">
            <a:off x="19530490" y="2778352"/>
            <a:ext cx="4326708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ro-RO" dirty="0"/>
              <a:t>APLICAȚIE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28" dur="1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6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" name="Oval"/>
          <p:cNvSpPr/>
          <p:nvPr/>
        </p:nvSpPr>
        <p:spPr bwMode="auto">
          <a:xfrm rot="15633282">
            <a:off x="746611" y="1527333"/>
            <a:ext cx="10342454" cy="10661335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18" name="Oval"/>
          <p:cNvSpPr/>
          <p:nvPr/>
        </p:nvSpPr>
        <p:spPr bwMode="auto">
          <a:xfrm rot="8065471">
            <a:off x="13282390" y="1527331"/>
            <a:ext cx="10342455" cy="10661336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0" name="Genesis 3:1-2; Revelation 12:7-9…"/>
          <p:cNvSpPr txBox="1"/>
          <p:nvPr/>
        </p:nvSpPr>
        <p:spPr bwMode="auto">
          <a:xfrm>
            <a:off x="1266342" y="4138891"/>
            <a:ext cx="9564090" cy="66561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 defTabSz="825500">
              <a:lnSpc>
                <a:spcPts val="5600"/>
              </a:lnSpc>
              <a:spcBef>
                <a:spcPts val="3600"/>
              </a:spcBef>
              <a:defRPr sz="5500" spc="-55">
                <a:solidFill>
                  <a:srgbClr val="5E5E5E"/>
                </a:solidFill>
                <a:latin typeface="Impact"/>
                <a:ea typeface="Impact"/>
                <a:cs typeface="Impact"/>
              </a:defRPr>
            </a:pPr>
            <a:r>
              <a:rPr lang="ro-RO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Matei 26:56</a:t>
            </a:r>
          </a:p>
          <a:p>
            <a: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5E5E5E"/>
                </a:solidFill>
                <a:latin typeface="Impact"/>
                <a:ea typeface="Impact"/>
                <a:cs typeface="Impact"/>
              </a:defRPr>
            </a:pPr>
            <a:r>
              <a:rPr lang="ro-RO" sz="6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Metoda lui Isus de a predica a însemnat și citarea permanentă a Scripturilor. Nu ar fi fost suficiente pildele și minunile? Sau autoritatea Sa?</a:t>
            </a:r>
          </a:p>
          <a:p>
            <a: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5E5E5E"/>
                </a:solidFill>
                <a:latin typeface="Impact"/>
                <a:ea typeface="Impact"/>
                <a:cs typeface="Impact"/>
              </a:defRPr>
            </a:pPr>
            <a:endParaRPr lang="ro-RO" sz="60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What kind of proofs could you present someone that the devil is real, not only a metaphor or an abstract principle?"/>
          <p:cNvSpPr txBox="1"/>
          <p:nvPr/>
        </p:nvSpPr>
        <p:spPr bwMode="auto">
          <a:xfrm>
            <a:off x="13446743" y="4138891"/>
            <a:ext cx="10056000" cy="753790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000000"/>
                </a:solidFill>
                <a:latin typeface="Impact"/>
                <a:ea typeface="Impact"/>
                <a:cs typeface="Impact"/>
              </a:defRPr>
            </a:lvl1pPr>
          </a:lstStyle>
          <a:p>
            <a:r>
              <a:rPr lang="ro-RO" sz="6000" dirty="0">
                <a:latin typeface="Calibri" panose="020F0502020204030204" pitchFamily="34" charset="0"/>
                <a:cs typeface="Calibri" panose="020F0502020204030204" pitchFamily="34" charset="0"/>
              </a:rPr>
              <a:t>Cum poate fi citarea Bibliei de folos, într-o lume seculară, în care Biblia nu este cunoscută?</a:t>
            </a:r>
          </a:p>
          <a:p>
            <a:endParaRPr lang="ro-RO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Water Drop"/>
          <p:cNvSpPr/>
          <p:nvPr/>
        </p:nvSpPr>
        <p:spPr bwMode="auto">
          <a:xfrm>
            <a:off x="11325297" y="4589271"/>
            <a:ext cx="1733406" cy="28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3" name="Fountain Pen"/>
          <p:cNvSpPr/>
          <p:nvPr/>
        </p:nvSpPr>
        <p:spPr bwMode="auto">
          <a:xfrm>
            <a:off x="11226056" y="-34578"/>
            <a:ext cx="1931888" cy="4563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4" name="1"/>
          <p:cNvSpPr txBox="1"/>
          <p:nvPr/>
        </p:nvSpPr>
        <p:spPr bwMode="auto">
          <a:xfrm>
            <a:off x="11795685" y="5363801"/>
            <a:ext cx="1035861" cy="21031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3000" spc="390">
                <a:ln w="12700" cap="flat">
                  <a:solidFill>
                    <a:schemeClr val="accent1">
                      <a:hueOff val="-42304"/>
                      <a:satOff val="23749"/>
                      <a:lumOff val="-45745"/>
                    </a:schemeClr>
                  </a:solidFill>
                  <a:prstDash val="solid"/>
                  <a:miter lim="400000"/>
                </a:ln>
                <a:solidFill>
                  <a:srgbClr val="73FCD6"/>
                </a:solidFill>
                <a:latin typeface="Impact"/>
                <a:ea typeface="Impact"/>
                <a:cs typeface="Impact"/>
              </a:defRPr>
            </a:lvl1pPr>
          </a:lstStyle>
          <a:p>
            <a:pPr algn="l">
              <a:defRPr/>
            </a:pPr>
            <a:r>
              <a:rPr lang="ro-RO" dirty="0"/>
              <a:t>3</a:t>
            </a:r>
            <a:endParaRPr dirty="0"/>
          </a:p>
        </p:txBody>
      </p:sp>
      <p:sp>
        <p:nvSpPr>
          <p:cNvPr id="12" name="EXPLANATION">
            <a:extLst>
              <a:ext uri="{FF2B5EF4-FFF2-40B4-BE49-F238E27FC236}">
                <a16:creationId xmlns:a16="http://schemas.microsoft.com/office/drawing/2014/main" id="{BD02E982-E84E-8304-21FC-41193E8DB2C2}"/>
              </a:ext>
            </a:extLst>
          </p:cNvPr>
          <p:cNvSpPr txBox="1"/>
          <p:nvPr/>
        </p:nvSpPr>
        <p:spPr bwMode="auto">
          <a:xfrm rot="18900000">
            <a:off x="170318" y="2778352"/>
            <a:ext cx="4767674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dirty="0"/>
              <a:t>EXPLICAȚIE</a:t>
            </a:r>
            <a:endParaRPr dirty="0"/>
          </a:p>
        </p:txBody>
      </p:sp>
      <p:sp>
        <p:nvSpPr>
          <p:cNvPr id="13" name="APPLICATION">
            <a:extLst>
              <a:ext uri="{FF2B5EF4-FFF2-40B4-BE49-F238E27FC236}">
                <a16:creationId xmlns:a16="http://schemas.microsoft.com/office/drawing/2014/main" id="{52F5CB71-ECF2-5EB9-B616-14EFF97A7345}"/>
              </a:ext>
            </a:extLst>
          </p:cNvPr>
          <p:cNvSpPr txBox="1"/>
          <p:nvPr/>
        </p:nvSpPr>
        <p:spPr bwMode="auto">
          <a:xfrm rot="2640000">
            <a:off x="19530490" y="2778352"/>
            <a:ext cx="4326708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ro-RO" dirty="0"/>
              <a:t>APLICAȚIE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28" dur="1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3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" name="Oval"/>
          <p:cNvSpPr/>
          <p:nvPr/>
        </p:nvSpPr>
        <p:spPr bwMode="auto">
          <a:xfrm rot="15633282">
            <a:off x="746611" y="1527333"/>
            <a:ext cx="10342454" cy="10661335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18" name="Oval"/>
          <p:cNvSpPr/>
          <p:nvPr/>
        </p:nvSpPr>
        <p:spPr bwMode="auto">
          <a:xfrm rot="8065471">
            <a:off x="13282390" y="1527331"/>
            <a:ext cx="10342455" cy="10661336"/>
          </a:xfrm>
          <a:prstGeom prst="ellipse">
            <a:avLst/>
          </a:prstGeom>
          <a:ln w="88900">
            <a:solidFill>
              <a:srgbClr val="73FCD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0" name="Genesis 3:1-2; Revelation 12:7-9…"/>
          <p:cNvSpPr txBox="1"/>
          <p:nvPr/>
        </p:nvSpPr>
        <p:spPr bwMode="auto">
          <a:xfrm>
            <a:off x="1233149" y="4155005"/>
            <a:ext cx="9577064" cy="604450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/>
          <a:p>
            <a:r>
              <a:rPr lang="ro-RO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 10:27-28</a:t>
            </a:r>
          </a:p>
          <a:p>
            <a:r>
              <a:rPr lang="ro-RO" sz="6000" dirty="0">
                <a:solidFill>
                  <a:schemeClr val="bg1"/>
                </a:solidFill>
              </a:rPr>
              <a:t>Cum se moștenește viața veșnică, prin credință sau prin fapte? Argumentați biblic!</a:t>
            </a:r>
          </a:p>
          <a:p>
            <a:endParaRPr lang="en-GB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What kind of proofs could you present someone that the devil is real, not only a metaphor or an abstract principle?"/>
          <p:cNvSpPr txBox="1"/>
          <p:nvPr/>
        </p:nvSpPr>
        <p:spPr bwMode="auto">
          <a:xfrm>
            <a:off x="13646095" y="2972923"/>
            <a:ext cx="9479935" cy="893001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defTabSz="825500">
              <a:lnSpc>
                <a:spcPct val="110000"/>
              </a:lnSpc>
              <a:spcBef>
                <a:spcPts val="3600"/>
              </a:spcBef>
              <a:defRPr sz="5500" spc="-55">
                <a:solidFill>
                  <a:srgbClr val="000000"/>
                </a:solidFill>
                <a:latin typeface="Impact"/>
                <a:ea typeface="Impact"/>
                <a:cs typeface="Impact"/>
              </a:defRPr>
            </a:lvl1pPr>
          </a:lstStyle>
          <a:p>
            <a:pPr>
              <a:lnSpc>
                <a:spcPct val="100000"/>
              </a:lnSpc>
            </a:pPr>
            <a:r>
              <a:rPr lang="ro-RO" sz="6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ce este mai ușor să învățăm despre adevăr decât să trăim în adevăr? Ce ar trebui să facem?</a:t>
            </a:r>
          </a:p>
          <a:p>
            <a:pPr>
              <a:lnSpc>
                <a:spcPct val="100000"/>
              </a:lnSpc>
            </a:pPr>
            <a:endParaRPr lang="ro-RO" sz="6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Water Drop"/>
          <p:cNvSpPr/>
          <p:nvPr/>
        </p:nvSpPr>
        <p:spPr bwMode="auto">
          <a:xfrm>
            <a:off x="11325297" y="4589271"/>
            <a:ext cx="1733406" cy="28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3" name="Fountain Pen"/>
          <p:cNvSpPr/>
          <p:nvPr/>
        </p:nvSpPr>
        <p:spPr bwMode="auto">
          <a:xfrm>
            <a:off x="11226056" y="-34578"/>
            <a:ext cx="1931888" cy="4563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spcBef>
                <a:spcPts val="0"/>
              </a:spcBef>
              <a:defRPr b="1" cap="all" spc="155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</a:defRPr>
            </a:pPr>
            <a:endParaRPr/>
          </a:p>
        </p:txBody>
      </p:sp>
      <p:sp>
        <p:nvSpPr>
          <p:cNvPr id="224" name="1"/>
          <p:cNvSpPr txBox="1"/>
          <p:nvPr/>
        </p:nvSpPr>
        <p:spPr bwMode="auto">
          <a:xfrm>
            <a:off x="11672732" y="5363801"/>
            <a:ext cx="984565" cy="21031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3000" spc="390">
                <a:ln w="12700" cap="flat">
                  <a:solidFill>
                    <a:schemeClr val="accent1">
                      <a:hueOff val="-42304"/>
                      <a:satOff val="23749"/>
                      <a:lumOff val="-45745"/>
                    </a:schemeClr>
                  </a:solidFill>
                  <a:prstDash val="solid"/>
                  <a:miter lim="400000"/>
                </a:ln>
                <a:solidFill>
                  <a:srgbClr val="73FCD6"/>
                </a:solidFill>
                <a:latin typeface="Impact"/>
                <a:ea typeface="Impact"/>
                <a:cs typeface="Impact"/>
              </a:defRPr>
            </a:lvl1pPr>
          </a:lstStyle>
          <a:p>
            <a:pPr algn="l">
              <a:defRPr/>
            </a:pPr>
            <a:r>
              <a:rPr lang="ro-RO" dirty="0"/>
              <a:t>4</a:t>
            </a:r>
            <a:endParaRPr dirty="0"/>
          </a:p>
        </p:txBody>
      </p:sp>
      <p:sp>
        <p:nvSpPr>
          <p:cNvPr id="12" name="EXPLANATION">
            <a:extLst>
              <a:ext uri="{FF2B5EF4-FFF2-40B4-BE49-F238E27FC236}">
                <a16:creationId xmlns:a16="http://schemas.microsoft.com/office/drawing/2014/main" id="{BD02E982-E84E-8304-21FC-41193E8DB2C2}"/>
              </a:ext>
            </a:extLst>
          </p:cNvPr>
          <p:cNvSpPr txBox="1"/>
          <p:nvPr/>
        </p:nvSpPr>
        <p:spPr bwMode="auto">
          <a:xfrm rot="18900000">
            <a:off x="170318" y="2778352"/>
            <a:ext cx="4767674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dirty="0"/>
              <a:t>EXPLICAȚIE</a:t>
            </a:r>
            <a:endParaRPr dirty="0"/>
          </a:p>
        </p:txBody>
      </p:sp>
      <p:sp>
        <p:nvSpPr>
          <p:cNvPr id="13" name="APPLICATION">
            <a:extLst>
              <a:ext uri="{FF2B5EF4-FFF2-40B4-BE49-F238E27FC236}">
                <a16:creationId xmlns:a16="http://schemas.microsoft.com/office/drawing/2014/main" id="{52F5CB71-ECF2-5EB9-B616-14EFF97A7345}"/>
              </a:ext>
            </a:extLst>
          </p:cNvPr>
          <p:cNvSpPr txBox="1"/>
          <p:nvPr/>
        </p:nvSpPr>
        <p:spPr bwMode="auto">
          <a:xfrm rot="2640000">
            <a:off x="19530490" y="2778352"/>
            <a:ext cx="4326708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100" spc="183">
                <a:solidFill>
                  <a:srgbClr val="009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ro-RO" dirty="0"/>
              <a:t>APLICAȚIE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439848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28" dur="1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9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</p:bldLst>
  </p:timing>
</p:sld>
</file>

<file path=ppt/theme/theme1.xml><?xml version="1.0" encoding="utf-8"?>
<a:theme xmlns:a="http://schemas.openxmlformats.org/drawingml/2006/main" name="Lecția 1 trim. 1 2023">
  <a:themeElements>
    <a:clrScheme name="28_Academy">
      <a:dk1>
        <a:srgbClr val="000034"/>
      </a:dk1>
      <a:lt1>
        <a:srgbClr val="3B39E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 Black Condensed"/>
        <a:ea typeface="Helvetica Neue Black Condensed"/>
        <a:cs typeface="Helvetica Neue Black Condensed"/>
      </a:majorFont>
      <a:minorFont>
        <a:latin typeface="Helvetica Neue Black Condensed"/>
        <a:ea typeface="Helvetica Neue Black Condensed"/>
        <a:cs typeface="Helvetica Neue Black Condensed"/>
      </a:minorFont>
    </a:fontScheme>
    <a:fmtScheme name="28_Academy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143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 Black Condensed"/>
        <a:ea typeface="Helvetica Neue Black Condensed"/>
        <a:cs typeface="Helvetica Neue Black Condensed"/>
      </a:majorFont>
      <a:minorFont>
        <a:latin typeface="Helvetica Neue Black Condensed"/>
        <a:ea typeface="Helvetica Neue Black Condensed"/>
        <a:cs typeface="Helvetica Neue Black Condensed"/>
      </a:minorFont>
    </a:fontScheme>
    <a:fmtScheme name="28_Academy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143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Lecția 1 trim. 1 2023</Template>
  <TotalTime>1041</TotalTime>
  <Words>1151</Words>
  <Application>Microsoft Office PowerPoint</Application>
  <DocSecurity>0</DocSecurity>
  <PresentationFormat>Custom</PresentationFormat>
  <Paragraphs>126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Calibri</vt:lpstr>
      <vt:lpstr>Century</vt:lpstr>
      <vt:lpstr>Comic Sans MS</vt:lpstr>
      <vt:lpstr>Edwardian Script ITC</vt:lpstr>
      <vt:lpstr>Founders Grotesk Cond Bold</vt:lpstr>
      <vt:lpstr>Founders Grotesk Text Regular</vt:lpstr>
      <vt:lpstr>Helvetica</vt:lpstr>
      <vt:lpstr>Helvetica Neue</vt:lpstr>
      <vt:lpstr>Helvetica Neue Black Condensed</vt:lpstr>
      <vt:lpstr>Helvetica Neue Light</vt:lpstr>
      <vt:lpstr>Impact</vt:lpstr>
      <vt:lpstr>Montserrat</vt:lpstr>
      <vt:lpstr>Montserrat Bold</vt:lpstr>
      <vt:lpstr>Segoe UI Black</vt:lpstr>
      <vt:lpstr>SignPainter-HouseScript Semibold</vt:lpstr>
      <vt:lpstr>Snell Roundhand Bold</vt:lpstr>
      <vt:lpstr>Lecția 1 trim. 1 2023</vt:lpstr>
      <vt:lpstr>Misiunea pentru aproapele meu</vt:lpstr>
      <vt:lpstr>PowerPoint Presentation</vt:lpstr>
      <vt:lpstr>PĂRTĂȘIE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Legământul lui Dumnezeu cu noi</dc:title>
  <dc:creator>Gabby</dc:creator>
  <cp:lastModifiedBy>miklos palffi</cp:lastModifiedBy>
  <cp:revision>107</cp:revision>
  <dcterms:created xsi:type="dcterms:W3CDTF">2023-01-11T15:01:02Z</dcterms:created>
  <dcterms:modified xsi:type="dcterms:W3CDTF">2023-11-16T10:54:28Z</dcterms:modified>
  <dc:identifier/>
  <dc:language/>
  <cp:version/>
</cp:coreProperties>
</file>